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693400" cy="15113000"/>
  <p:notesSz cx="6858000" cy="9144000"/>
  <p:embeddedFontLst>
    <p:embeddedFont>
      <p:font typeface="League Spartan" panose="020B0604020202020204" charset="0"/>
      <p:regular r:id="rId3"/>
    </p:embeddedFont>
    <p:embeddedFont>
      <p:font typeface="Open Sans" panose="020B0606030504020204" pitchFamily="34" charset="0"/>
      <p:regular r:id="rId4"/>
    </p:embeddedFont>
    <p:embeddedFont>
      <p:font typeface="Open Sans Bold" panose="020B0806030504020204" charset="0"/>
      <p:regular r:id="rId5"/>
    </p:embeddedFont>
    <p:embeddedFont>
      <p:font typeface="Poppins Medium" panose="00000600000000000000" pitchFamily="2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525A11-04A4-4DF2-AD39-0BF6371E2284}" v="4" dt="2025-04-21T15:37:44.8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9" d="100"/>
          <a:sy n="59" d="100"/>
        </p:scale>
        <p:origin x="1144" y="-31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1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microsoft.com/office/2016/11/relationships/changesInfo" Target="changesInfos/changesInfo1.xml"/><Relationship Id="rId5" Type="http://schemas.openxmlformats.org/officeDocument/2006/relationships/font" Target="fonts/font3.fntdata"/><Relationship Id="rId15" Type="http://schemas.openxmlformats.org/officeDocument/2006/relationships/customXml" Target="../customXml/item3.xml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Relationship Id="rId14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 Jarvis" userId="893ca2c5-18e0-4ba6-bfe4-1ccbbc68468e" providerId="ADAL" clId="{B0525A11-04A4-4DF2-AD39-0BF6371E2284}"/>
    <pc:docChg chg="undo custSel modSld">
      <pc:chgData name="Taylor Jarvis" userId="893ca2c5-18e0-4ba6-bfe4-1ccbbc68468e" providerId="ADAL" clId="{B0525A11-04A4-4DF2-AD39-0BF6371E2284}" dt="2025-04-21T15:37:51.552" v="29" actId="1076"/>
      <pc:docMkLst>
        <pc:docMk/>
      </pc:docMkLst>
      <pc:sldChg chg="addSp delSp modSp mod">
        <pc:chgData name="Taylor Jarvis" userId="893ca2c5-18e0-4ba6-bfe4-1ccbbc68468e" providerId="ADAL" clId="{B0525A11-04A4-4DF2-AD39-0BF6371E2284}" dt="2025-04-21T15:37:51.552" v="29" actId="1076"/>
        <pc:sldMkLst>
          <pc:docMk/>
          <pc:sldMk cId="0" sldId="256"/>
        </pc:sldMkLst>
        <pc:spChg chg="mod">
          <ac:chgData name="Taylor Jarvis" userId="893ca2c5-18e0-4ba6-bfe4-1ccbbc68468e" providerId="ADAL" clId="{B0525A11-04A4-4DF2-AD39-0BF6371E2284}" dt="2025-04-21T15:35:59.796" v="3" actId="242"/>
          <ac:spMkLst>
            <pc:docMk/>
            <pc:sldMk cId="0" sldId="256"/>
            <ac:spMk id="37" creationId="{00000000-0000-0000-0000-000000000000}"/>
          </ac:spMkLst>
        </pc:spChg>
        <pc:spChg chg="mod">
          <ac:chgData name="Taylor Jarvis" userId="893ca2c5-18e0-4ba6-bfe4-1ccbbc68468e" providerId="ADAL" clId="{B0525A11-04A4-4DF2-AD39-0BF6371E2284}" dt="2025-04-21T15:35:59.796" v="3" actId="242"/>
          <ac:spMkLst>
            <pc:docMk/>
            <pc:sldMk cId="0" sldId="256"/>
            <ac:spMk id="38" creationId="{00000000-0000-0000-0000-000000000000}"/>
          </ac:spMkLst>
        </pc:spChg>
        <pc:spChg chg="mod">
          <ac:chgData name="Taylor Jarvis" userId="893ca2c5-18e0-4ba6-bfe4-1ccbbc68468e" providerId="ADAL" clId="{B0525A11-04A4-4DF2-AD39-0BF6371E2284}" dt="2025-04-21T15:35:59.796" v="3" actId="242"/>
          <ac:spMkLst>
            <pc:docMk/>
            <pc:sldMk cId="0" sldId="256"/>
            <ac:spMk id="39" creationId="{00000000-0000-0000-0000-000000000000}"/>
          </ac:spMkLst>
        </pc:spChg>
        <pc:spChg chg="mod">
          <ac:chgData name="Taylor Jarvis" userId="893ca2c5-18e0-4ba6-bfe4-1ccbbc68468e" providerId="ADAL" clId="{B0525A11-04A4-4DF2-AD39-0BF6371E2284}" dt="2025-04-21T15:35:59.796" v="3" actId="242"/>
          <ac:spMkLst>
            <pc:docMk/>
            <pc:sldMk cId="0" sldId="256"/>
            <ac:spMk id="41" creationId="{00000000-0000-0000-0000-000000000000}"/>
          </ac:spMkLst>
        </pc:spChg>
        <pc:spChg chg="mod">
          <ac:chgData name="Taylor Jarvis" userId="893ca2c5-18e0-4ba6-bfe4-1ccbbc68468e" providerId="ADAL" clId="{B0525A11-04A4-4DF2-AD39-0BF6371E2284}" dt="2025-04-21T15:35:59.796" v="3" actId="242"/>
          <ac:spMkLst>
            <pc:docMk/>
            <pc:sldMk cId="0" sldId="256"/>
            <ac:spMk id="42" creationId="{00000000-0000-0000-0000-000000000000}"/>
          </ac:spMkLst>
        </pc:spChg>
        <pc:spChg chg="mod">
          <ac:chgData name="Taylor Jarvis" userId="893ca2c5-18e0-4ba6-bfe4-1ccbbc68468e" providerId="ADAL" clId="{B0525A11-04A4-4DF2-AD39-0BF6371E2284}" dt="2025-04-21T15:36:31.672" v="9" actId="165"/>
          <ac:spMkLst>
            <pc:docMk/>
            <pc:sldMk cId="0" sldId="256"/>
            <ac:spMk id="45" creationId="{00000000-0000-0000-0000-000000000000}"/>
          </ac:spMkLst>
        </pc:spChg>
        <pc:spChg chg="mod">
          <ac:chgData name="Taylor Jarvis" userId="893ca2c5-18e0-4ba6-bfe4-1ccbbc68468e" providerId="ADAL" clId="{B0525A11-04A4-4DF2-AD39-0BF6371E2284}" dt="2025-04-21T15:36:31.672" v="9" actId="165"/>
          <ac:spMkLst>
            <pc:docMk/>
            <pc:sldMk cId="0" sldId="256"/>
            <ac:spMk id="46" creationId="{00000000-0000-0000-0000-000000000000}"/>
          </ac:spMkLst>
        </pc:spChg>
        <pc:spChg chg="mod">
          <ac:chgData name="Taylor Jarvis" userId="893ca2c5-18e0-4ba6-bfe4-1ccbbc68468e" providerId="ADAL" clId="{B0525A11-04A4-4DF2-AD39-0BF6371E2284}" dt="2025-04-21T15:36:31.672" v="9" actId="165"/>
          <ac:spMkLst>
            <pc:docMk/>
            <pc:sldMk cId="0" sldId="256"/>
            <ac:spMk id="48" creationId="{00000000-0000-0000-0000-000000000000}"/>
          </ac:spMkLst>
        </pc:spChg>
        <pc:spChg chg="mod">
          <ac:chgData name="Taylor Jarvis" userId="893ca2c5-18e0-4ba6-bfe4-1ccbbc68468e" providerId="ADAL" clId="{B0525A11-04A4-4DF2-AD39-0BF6371E2284}" dt="2025-04-21T15:36:31.672" v="9" actId="165"/>
          <ac:spMkLst>
            <pc:docMk/>
            <pc:sldMk cId="0" sldId="256"/>
            <ac:spMk id="49" creationId="{00000000-0000-0000-0000-000000000000}"/>
          </ac:spMkLst>
        </pc:spChg>
        <pc:spChg chg="mod">
          <ac:chgData name="Taylor Jarvis" userId="893ca2c5-18e0-4ba6-bfe4-1ccbbc68468e" providerId="ADAL" clId="{B0525A11-04A4-4DF2-AD39-0BF6371E2284}" dt="2025-04-21T15:36:35.625" v="10" actId="165"/>
          <ac:spMkLst>
            <pc:docMk/>
            <pc:sldMk cId="0" sldId="256"/>
            <ac:spMk id="74" creationId="{00000000-0000-0000-0000-000000000000}"/>
          </ac:spMkLst>
        </pc:spChg>
        <pc:spChg chg="mod">
          <ac:chgData name="Taylor Jarvis" userId="893ca2c5-18e0-4ba6-bfe4-1ccbbc68468e" providerId="ADAL" clId="{B0525A11-04A4-4DF2-AD39-0BF6371E2284}" dt="2025-04-21T15:37:01.980" v="20" actId="1035"/>
          <ac:spMkLst>
            <pc:docMk/>
            <pc:sldMk cId="0" sldId="256"/>
            <ac:spMk id="75" creationId="{00000000-0000-0000-0000-000000000000}"/>
          </ac:spMkLst>
        </pc:spChg>
        <pc:spChg chg="mod">
          <ac:chgData name="Taylor Jarvis" userId="893ca2c5-18e0-4ba6-bfe4-1ccbbc68468e" providerId="ADAL" clId="{B0525A11-04A4-4DF2-AD39-0BF6371E2284}" dt="2025-04-21T15:36:35.625" v="10" actId="165"/>
          <ac:spMkLst>
            <pc:docMk/>
            <pc:sldMk cId="0" sldId="256"/>
            <ac:spMk id="77" creationId="{00000000-0000-0000-0000-000000000000}"/>
          </ac:spMkLst>
        </pc:spChg>
        <pc:spChg chg="mod">
          <ac:chgData name="Taylor Jarvis" userId="893ca2c5-18e0-4ba6-bfe4-1ccbbc68468e" providerId="ADAL" clId="{B0525A11-04A4-4DF2-AD39-0BF6371E2284}" dt="2025-04-21T15:36:35.625" v="10" actId="165"/>
          <ac:spMkLst>
            <pc:docMk/>
            <pc:sldMk cId="0" sldId="256"/>
            <ac:spMk id="78" creationId="{00000000-0000-0000-0000-000000000000}"/>
          </ac:spMkLst>
        </pc:spChg>
        <pc:grpChg chg="add del mod">
          <ac:chgData name="Taylor Jarvis" userId="893ca2c5-18e0-4ba6-bfe4-1ccbbc68468e" providerId="ADAL" clId="{B0525A11-04A4-4DF2-AD39-0BF6371E2284}" dt="2025-04-21T15:36:31.672" v="9" actId="165"/>
          <ac:grpSpMkLst>
            <pc:docMk/>
            <pc:sldMk cId="0" sldId="256"/>
            <ac:grpSpMk id="43" creationId="{00000000-0000-0000-0000-000000000000}"/>
          </ac:grpSpMkLst>
        </pc:grpChg>
        <pc:grpChg chg="mod topLvl">
          <ac:chgData name="Taylor Jarvis" userId="893ca2c5-18e0-4ba6-bfe4-1ccbbc68468e" providerId="ADAL" clId="{B0525A11-04A4-4DF2-AD39-0BF6371E2284}" dt="2025-04-21T15:36:31.672" v="9" actId="165"/>
          <ac:grpSpMkLst>
            <pc:docMk/>
            <pc:sldMk cId="0" sldId="256"/>
            <ac:grpSpMk id="44" creationId="{00000000-0000-0000-0000-000000000000}"/>
          </ac:grpSpMkLst>
        </pc:grpChg>
        <pc:grpChg chg="mod topLvl">
          <ac:chgData name="Taylor Jarvis" userId="893ca2c5-18e0-4ba6-bfe4-1ccbbc68468e" providerId="ADAL" clId="{B0525A11-04A4-4DF2-AD39-0BF6371E2284}" dt="2025-04-21T15:36:31.672" v="9" actId="165"/>
          <ac:grpSpMkLst>
            <pc:docMk/>
            <pc:sldMk cId="0" sldId="256"/>
            <ac:grpSpMk id="47" creationId="{00000000-0000-0000-0000-000000000000}"/>
          </ac:grpSpMkLst>
        </pc:grpChg>
        <pc:grpChg chg="del mod">
          <ac:chgData name="Taylor Jarvis" userId="893ca2c5-18e0-4ba6-bfe4-1ccbbc68468e" providerId="ADAL" clId="{B0525A11-04A4-4DF2-AD39-0BF6371E2284}" dt="2025-04-21T15:36:35.625" v="10" actId="165"/>
          <ac:grpSpMkLst>
            <pc:docMk/>
            <pc:sldMk cId="0" sldId="256"/>
            <ac:grpSpMk id="72" creationId="{00000000-0000-0000-0000-000000000000}"/>
          </ac:grpSpMkLst>
        </pc:grpChg>
        <pc:grpChg chg="mod topLvl">
          <ac:chgData name="Taylor Jarvis" userId="893ca2c5-18e0-4ba6-bfe4-1ccbbc68468e" providerId="ADAL" clId="{B0525A11-04A4-4DF2-AD39-0BF6371E2284}" dt="2025-04-21T15:37:44.865" v="28" actId="164"/>
          <ac:grpSpMkLst>
            <pc:docMk/>
            <pc:sldMk cId="0" sldId="256"/>
            <ac:grpSpMk id="73" creationId="{00000000-0000-0000-0000-000000000000}"/>
          </ac:grpSpMkLst>
        </pc:grpChg>
        <pc:grpChg chg="mod topLvl">
          <ac:chgData name="Taylor Jarvis" userId="893ca2c5-18e0-4ba6-bfe4-1ccbbc68468e" providerId="ADAL" clId="{B0525A11-04A4-4DF2-AD39-0BF6371E2284}" dt="2025-04-21T15:37:44.865" v="28" actId="164"/>
          <ac:grpSpMkLst>
            <pc:docMk/>
            <pc:sldMk cId="0" sldId="256"/>
            <ac:grpSpMk id="76" creationId="{00000000-0000-0000-0000-000000000000}"/>
          </ac:grpSpMkLst>
        </pc:grpChg>
        <pc:grpChg chg="add mod">
          <ac:chgData name="Taylor Jarvis" userId="893ca2c5-18e0-4ba6-bfe4-1ccbbc68468e" providerId="ADAL" clId="{B0525A11-04A4-4DF2-AD39-0BF6371E2284}" dt="2025-04-21T15:37:51.552" v="29" actId="1076"/>
          <ac:grpSpMkLst>
            <pc:docMk/>
            <pc:sldMk cId="0" sldId="256"/>
            <ac:grpSpMk id="89" creationId="{7B30B827-33AC-05B9-D81D-F71CF96E4E27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hyperlink" Target="https://www.canada.ca/en/health-canada/services/general-food-safety-tips/safe-internal-cooking-temperatures.html" TargetMode="External"/><Relationship Id="rId18" Type="http://schemas.openxmlformats.org/officeDocument/2006/relationships/hyperlink" Target="https://www.iheart.com/content/2024-10-03-20-year-old-dies-from-fried-rice-syndrome-after-eating-leftover-pasta/" TargetMode="External"/><Relationship Id="rId3" Type="http://schemas.openxmlformats.org/officeDocument/2006/relationships/image" Target="../media/image2.png"/><Relationship Id="rId21" Type="http://schemas.openxmlformats.org/officeDocument/2006/relationships/image" Target="../media/image17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5.sv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3.svg"/><Relationship Id="rId10" Type="http://schemas.openxmlformats.org/officeDocument/2006/relationships/image" Target="../media/image9.png"/><Relationship Id="rId19" Type="http://schemas.openxmlformats.org/officeDocument/2006/relationships/hyperlink" Target="https://www.canada.ca/en/health-canada/services/general-food-safety-tips.html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51430" y="14323474"/>
            <a:ext cx="1052475" cy="817547"/>
          </a:xfrm>
          <a:custGeom>
            <a:avLst/>
            <a:gdLst/>
            <a:ahLst/>
            <a:cxnLst/>
            <a:rect l="l" t="t" r="r" b="b"/>
            <a:pathLst>
              <a:path w="1052475" h="817547">
                <a:moveTo>
                  <a:pt x="0" y="0"/>
                </a:moveTo>
                <a:lnTo>
                  <a:pt x="1052474" y="0"/>
                </a:lnTo>
                <a:lnTo>
                  <a:pt x="1052474" y="817547"/>
                </a:lnTo>
                <a:lnTo>
                  <a:pt x="0" y="8175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3" name="AutoShape 3"/>
          <p:cNvSpPr/>
          <p:nvPr/>
        </p:nvSpPr>
        <p:spPr>
          <a:xfrm flipV="1">
            <a:off x="5874050" y="2826006"/>
            <a:ext cx="0" cy="11460149"/>
          </a:xfrm>
          <a:prstGeom prst="line">
            <a:avLst/>
          </a:prstGeom>
          <a:ln w="28575" cap="flat">
            <a:solidFill>
              <a:srgbClr val="968769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grpSp>
        <p:nvGrpSpPr>
          <p:cNvPr id="4" name="Group 4"/>
          <p:cNvGrpSpPr/>
          <p:nvPr/>
        </p:nvGrpSpPr>
        <p:grpSpPr>
          <a:xfrm>
            <a:off x="-8300" y="14365928"/>
            <a:ext cx="10710000" cy="771121"/>
            <a:chOff x="0" y="0"/>
            <a:chExt cx="3219793" cy="1954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219793" cy="195420"/>
            </a:xfrm>
            <a:custGeom>
              <a:avLst/>
              <a:gdLst/>
              <a:ahLst/>
              <a:cxnLst/>
              <a:rect l="l" t="t" r="r" b="b"/>
              <a:pathLst>
                <a:path w="3219793" h="195420">
                  <a:moveTo>
                    <a:pt x="0" y="0"/>
                  </a:moveTo>
                  <a:lnTo>
                    <a:pt x="3219793" y="0"/>
                  </a:lnTo>
                  <a:lnTo>
                    <a:pt x="3219793" y="195420"/>
                  </a:lnTo>
                  <a:lnTo>
                    <a:pt x="0" y="195420"/>
                  </a:lnTo>
                  <a:close/>
                </a:path>
              </a:pathLst>
            </a:custGeom>
            <a:solidFill>
              <a:srgbClr val="CFC9C0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219793" cy="233520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287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3450746" y="14494736"/>
            <a:ext cx="3790508" cy="685283"/>
          </a:xfrm>
          <a:custGeom>
            <a:avLst/>
            <a:gdLst/>
            <a:ahLst/>
            <a:cxnLst/>
            <a:rect l="l" t="t" r="r" b="b"/>
            <a:pathLst>
              <a:path w="3790508" h="685283">
                <a:moveTo>
                  <a:pt x="0" y="0"/>
                </a:moveTo>
                <a:lnTo>
                  <a:pt x="3790508" y="0"/>
                </a:lnTo>
                <a:lnTo>
                  <a:pt x="3790508" y="685283"/>
                </a:lnTo>
                <a:lnTo>
                  <a:pt x="0" y="6852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7783"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8" name="Group 8"/>
          <p:cNvGrpSpPr/>
          <p:nvPr/>
        </p:nvGrpSpPr>
        <p:grpSpPr>
          <a:xfrm>
            <a:off x="-8300" y="14286155"/>
            <a:ext cx="10710000" cy="151432"/>
            <a:chOff x="0" y="0"/>
            <a:chExt cx="3219793" cy="3837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19793" cy="38376"/>
            </a:xfrm>
            <a:custGeom>
              <a:avLst/>
              <a:gdLst/>
              <a:ahLst/>
              <a:cxnLst/>
              <a:rect l="l" t="t" r="r" b="b"/>
              <a:pathLst>
                <a:path w="3219793" h="38376">
                  <a:moveTo>
                    <a:pt x="0" y="0"/>
                  </a:moveTo>
                  <a:lnTo>
                    <a:pt x="3219793" y="0"/>
                  </a:lnTo>
                  <a:lnTo>
                    <a:pt x="3219793" y="38376"/>
                  </a:lnTo>
                  <a:lnTo>
                    <a:pt x="0" y="38376"/>
                  </a:lnTo>
                  <a:close/>
                </a:path>
              </a:pathLst>
            </a:custGeom>
            <a:solidFill>
              <a:srgbClr val="424242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219793" cy="76476"/>
            </a:xfrm>
            <a:prstGeom prst="rect">
              <a:avLst/>
            </a:prstGeom>
          </p:spPr>
          <p:txBody>
            <a:bodyPr lIns="35919" tIns="35919" rIns="35919" bIns="35919" rtlCol="0" anchor="ctr"/>
            <a:lstStyle/>
            <a:p>
              <a:pPr algn="ctr">
                <a:lnSpc>
                  <a:spcPts val="287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>
            <a:off x="6021688" y="12415779"/>
            <a:ext cx="4670312" cy="0"/>
          </a:xfrm>
          <a:prstGeom prst="line">
            <a:avLst/>
          </a:prstGeom>
          <a:ln w="28575" cap="flat">
            <a:solidFill>
              <a:srgbClr val="968769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grpSp>
        <p:nvGrpSpPr>
          <p:cNvPr id="12" name="Group 12"/>
          <p:cNvGrpSpPr/>
          <p:nvPr/>
        </p:nvGrpSpPr>
        <p:grpSpPr>
          <a:xfrm>
            <a:off x="0" y="0"/>
            <a:ext cx="10693400" cy="3097367"/>
            <a:chOff x="0" y="0"/>
            <a:chExt cx="3035113" cy="88191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035113" cy="881918"/>
            </a:xfrm>
            <a:custGeom>
              <a:avLst/>
              <a:gdLst/>
              <a:ahLst/>
              <a:cxnLst/>
              <a:rect l="l" t="t" r="r" b="b"/>
              <a:pathLst>
                <a:path w="3035113" h="881918">
                  <a:moveTo>
                    <a:pt x="0" y="0"/>
                  </a:moveTo>
                  <a:lnTo>
                    <a:pt x="3035113" y="0"/>
                  </a:lnTo>
                  <a:lnTo>
                    <a:pt x="3035113" y="881918"/>
                  </a:lnTo>
                  <a:lnTo>
                    <a:pt x="0" y="881918"/>
                  </a:lnTo>
                  <a:close/>
                </a:path>
              </a:pathLst>
            </a:custGeom>
            <a:solidFill>
              <a:srgbClr val="424242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3035113" cy="9200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0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774636" y="1187775"/>
            <a:ext cx="8545787" cy="1645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20"/>
              </a:lnSpc>
            </a:pPr>
            <a:r>
              <a:rPr lang="en-US" sz="5670" spc="26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SHARED</a:t>
            </a:r>
          </a:p>
          <a:p>
            <a:pPr algn="l">
              <a:lnSpc>
                <a:spcPts val="6520"/>
              </a:lnSpc>
            </a:pPr>
            <a:r>
              <a:rPr lang="en-US" sz="5670" spc="26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HOUSING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74636" y="581700"/>
            <a:ext cx="7685375" cy="523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33"/>
              </a:lnSpc>
            </a:pPr>
            <a:r>
              <a:rPr lang="en-US" sz="3733" b="1" spc="93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FOOD SAFETY TIPS FOR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6834788" y="473185"/>
            <a:ext cx="3569913" cy="2338432"/>
            <a:chOff x="0" y="0"/>
            <a:chExt cx="4759884" cy="3117909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4759884" cy="3117909"/>
              <a:chOff x="0" y="0"/>
              <a:chExt cx="3055539" cy="2001496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3055539" cy="2001496"/>
              </a:xfrm>
              <a:custGeom>
                <a:avLst/>
                <a:gdLst/>
                <a:ahLst/>
                <a:cxnLst/>
                <a:rect l="l" t="t" r="r" b="b"/>
                <a:pathLst>
                  <a:path w="3055539" h="2001496">
                    <a:moveTo>
                      <a:pt x="2931078" y="2001496"/>
                    </a:moveTo>
                    <a:lnTo>
                      <a:pt x="124460" y="2001496"/>
                    </a:lnTo>
                    <a:cubicBezTo>
                      <a:pt x="55880" y="2001496"/>
                      <a:pt x="0" y="1945616"/>
                      <a:pt x="0" y="187703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931079" y="0"/>
                    </a:lnTo>
                    <a:cubicBezTo>
                      <a:pt x="2999659" y="0"/>
                      <a:pt x="3055539" y="55880"/>
                      <a:pt x="3055539" y="124460"/>
                    </a:cubicBezTo>
                    <a:lnTo>
                      <a:pt x="3055539" y="1877036"/>
                    </a:lnTo>
                    <a:cubicBezTo>
                      <a:pt x="3055539" y="1945616"/>
                      <a:pt x="2999659" y="2001496"/>
                      <a:pt x="2931079" y="200149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223938" y="196616"/>
              <a:ext cx="4312008" cy="2724677"/>
              <a:chOff x="0" y="0"/>
              <a:chExt cx="1123733" cy="710066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123733" cy="710066"/>
              </a:xfrm>
              <a:custGeom>
                <a:avLst/>
                <a:gdLst/>
                <a:ahLst/>
                <a:cxnLst/>
                <a:rect l="l" t="t" r="r" b="b"/>
                <a:pathLst>
                  <a:path w="1123733" h="710066">
                    <a:moveTo>
                      <a:pt x="0" y="0"/>
                    </a:moveTo>
                    <a:lnTo>
                      <a:pt x="1123733" y="0"/>
                    </a:lnTo>
                    <a:lnTo>
                      <a:pt x="1123733" y="710066"/>
                    </a:lnTo>
                    <a:lnTo>
                      <a:pt x="0" y="710066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424242"/>
                </a:solidFill>
                <a:prstDash val="sysDot"/>
                <a:miter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0" y="-38100"/>
                <a:ext cx="1123733" cy="74816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70"/>
                  </a:lnSpc>
                </a:pPr>
                <a:endParaRPr/>
              </a:p>
            </p:txBody>
          </p:sp>
        </p:grpSp>
        <p:sp>
          <p:nvSpPr>
            <p:cNvPr id="23" name="Freeform 23"/>
            <p:cNvSpPr/>
            <p:nvPr/>
          </p:nvSpPr>
          <p:spPr>
            <a:xfrm>
              <a:off x="414262" y="556457"/>
              <a:ext cx="3931361" cy="2004994"/>
            </a:xfrm>
            <a:custGeom>
              <a:avLst/>
              <a:gdLst/>
              <a:ahLst/>
              <a:cxnLst/>
              <a:rect l="l" t="t" r="r" b="b"/>
              <a:pathLst>
                <a:path w="3931361" h="2004994">
                  <a:moveTo>
                    <a:pt x="0" y="0"/>
                  </a:moveTo>
                  <a:lnTo>
                    <a:pt x="3931361" y="0"/>
                  </a:lnTo>
                  <a:lnTo>
                    <a:pt x="3931361" y="2004995"/>
                  </a:lnTo>
                  <a:lnTo>
                    <a:pt x="0" y="20049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4" name="Freeform 24"/>
          <p:cNvSpPr/>
          <p:nvPr/>
        </p:nvSpPr>
        <p:spPr>
          <a:xfrm flipH="1">
            <a:off x="6399794" y="8061176"/>
            <a:ext cx="1267556" cy="2856465"/>
          </a:xfrm>
          <a:custGeom>
            <a:avLst/>
            <a:gdLst/>
            <a:ahLst/>
            <a:cxnLst/>
            <a:rect l="l" t="t" r="r" b="b"/>
            <a:pathLst>
              <a:path w="1267556" h="2856465">
                <a:moveTo>
                  <a:pt x="1267556" y="0"/>
                </a:moveTo>
                <a:lnTo>
                  <a:pt x="0" y="0"/>
                </a:lnTo>
                <a:lnTo>
                  <a:pt x="0" y="2856466"/>
                </a:lnTo>
                <a:lnTo>
                  <a:pt x="1267556" y="2856466"/>
                </a:lnTo>
                <a:lnTo>
                  <a:pt x="126755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25" name="Freeform 25"/>
          <p:cNvSpPr/>
          <p:nvPr/>
        </p:nvSpPr>
        <p:spPr>
          <a:xfrm>
            <a:off x="9167352" y="2902978"/>
            <a:ext cx="1339397" cy="791918"/>
          </a:xfrm>
          <a:custGeom>
            <a:avLst/>
            <a:gdLst/>
            <a:ahLst/>
            <a:cxnLst/>
            <a:rect l="l" t="t" r="r" b="b"/>
            <a:pathLst>
              <a:path w="1339397" h="791918">
                <a:moveTo>
                  <a:pt x="0" y="0"/>
                </a:moveTo>
                <a:lnTo>
                  <a:pt x="1339397" y="0"/>
                </a:lnTo>
                <a:lnTo>
                  <a:pt x="1339397" y="791919"/>
                </a:lnTo>
                <a:lnTo>
                  <a:pt x="0" y="79191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26" name="AutoShape 26"/>
          <p:cNvSpPr/>
          <p:nvPr/>
        </p:nvSpPr>
        <p:spPr>
          <a:xfrm>
            <a:off x="5997726" y="6501705"/>
            <a:ext cx="4670312" cy="0"/>
          </a:xfrm>
          <a:prstGeom prst="line">
            <a:avLst/>
          </a:prstGeom>
          <a:ln w="28575" cap="flat">
            <a:solidFill>
              <a:srgbClr val="968769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grpSp>
        <p:nvGrpSpPr>
          <p:cNvPr id="27" name="Group 27"/>
          <p:cNvGrpSpPr/>
          <p:nvPr/>
        </p:nvGrpSpPr>
        <p:grpSpPr>
          <a:xfrm>
            <a:off x="6126463" y="12610266"/>
            <a:ext cx="4381071" cy="1561588"/>
            <a:chOff x="0" y="0"/>
            <a:chExt cx="5841428" cy="2082118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0"/>
              <a:ext cx="5841428" cy="2082118"/>
              <a:chOff x="0" y="0"/>
              <a:chExt cx="3749820" cy="1336585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3749820" cy="1336585"/>
              </a:xfrm>
              <a:custGeom>
                <a:avLst/>
                <a:gdLst/>
                <a:ahLst/>
                <a:cxnLst/>
                <a:rect l="l" t="t" r="r" b="b"/>
                <a:pathLst>
                  <a:path w="3749820" h="1336585">
                    <a:moveTo>
                      <a:pt x="3625360" y="1336585"/>
                    </a:moveTo>
                    <a:lnTo>
                      <a:pt x="124460" y="1336585"/>
                    </a:lnTo>
                    <a:cubicBezTo>
                      <a:pt x="55880" y="1336585"/>
                      <a:pt x="0" y="1280705"/>
                      <a:pt x="0" y="1212125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625360" y="0"/>
                    </a:lnTo>
                    <a:cubicBezTo>
                      <a:pt x="3693940" y="0"/>
                      <a:pt x="3749820" y="55880"/>
                      <a:pt x="3749820" y="124460"/>
                    </a:cubicBezTo>
                    <a:lnTo>
                      <a:pt x="3749820" y="1212125"/>
                    </a:lnTo>
                    <a:cubicBezTo>
                      <a:pt x="3749820" y="1280705"/>
                      <a:pt x="3693940" y="1336585"/>
                      <a:pt x="3625360" y="1336585"/>
                    </a:cubicBezTo>
                    <a:close/>
                  </a:path>
                </a:pathLst>
              </a:custGeom>
              <a:solidFill>
                <a:srgbClr val="424242"/>
              </a:solidFill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241895" y="171895"/>
              <a:ext cx="5357639" cy="1738327"/>
              <a:chOff x="0" y="0"/>
              <a:chExt cx="1396230" cy="453018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1396230" cy="453018"/>
              </a:xfrm>
              <a:custGeom>
                <a:avLst/>
                <a:gdLst/>
                <a:ahLst/>
                <a:cxnLst/>
                <a:rect l="l" t="t" r="r" b="b"/>
                <a:pathLst>
                  <a:path w="1396230" h="453018">
                    <a:moveTo>
                      <a:pt x="0" y="0"/>
                    </a:moveTo>
                    <a:lnTo>
                      <a:pt x="1396230" y="0"/>
                    </a:lnTo>
                    <a:lnTo>
                      <a:pt x="1396230" y="453018"/>
                    </a:lnTo>
                    <a:lnTo>
                      <a:pt x="0" y="453018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FFFFFF"/>
                </a:solidFill>
                <a:prstDash val="sysDot"/>
                <a:miter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-38100"/>
                <a:ext cx="1396230" cy="4911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70"/>
                  </a:lnSpc>
                </a:pPr>
                <a:endParaRPr/>
              </a:p>
            </p:txBody>
          </p:sp>
        </p:grpSp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94694" y="12762954"/>
            <a:ext cx="1256214" cy="1256214"/>
          </a:xfrm>
          <a:prstGeom prst="rect">
            <a:avLst/>
          </a:prstGeom>
        </p:spPr>
      </p:pic>
      <p:sp>
        <p:nvSpPr>
          <p:cNvPr id="34" name="AutoShape 34"/>
          <p:cNvSpPr/>
          <p:nvPr/>
        </p:nvSpPr>
        <p:spPr>
          <a:xfrm>
            <a:off x="210271" y="10207209"/>
            <a:ext cx="5555911" cy="0"/>
          </a:xfrm>
          <a:prstGeom prst="line">
            <a:avLst/>
          </a:prstGeom>
          <a:ln w="28575" cap="flat">
            <a:solidFill>
              <a:srgbClr val="968769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grpSp>
        <p:nvGrpSpPr>
          <p:cNvPr id="35" name="Group 35"/>
          <p:cNvGrpSpPr/>
          <p:nvPr/>
        </p:nvGrpSpPr>
        <p:grpSpPr>
          <a:xfrm>
            <a:off x="511800" y="10475624"/>
            <a:ext cx="5040000" cy="611311"/>
            <a:chOff x="0" y="0"/>
            <a:chExt cx="6720000" cy="815082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0"/>
              <a:ext cx="6720000" cy="815082"/>
              <a:chOff x="0" y="0"/>
              <a:chExt cx="1320957" cy="160221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1320957" cy="160221"/>
              </a:xfrm>
              <a:custGeom>
                <a:avLst/>
                <a:gdLst/>
                <a:ahLst/>
                <a:cxnLst/>
                <a:rect l="l" t="t" r="r" b="b"/>
                <a:pathLst>
                  <a:path w="1320957" h="160221">
                    <a:moveTo>
                      <a:pt x="26114" y="0"/>
                    </a:moveTo>
                    <a:lnTo>
                      <a:pt x="1294844" y="0"/>
                    </a:lnTo>
                    <a:cubicBezTo>
                      <a:pt x="1309266" y="0"/>
                      <a:pt x="1320957" y="11691"/>
                      <a:pt x="1320957" y="26114"/>
                    </a:cubicBezTo>
                    <a:lnTo>
                      <a:pt x="1320957" y="134108"/>
                    </a:lnTo>
                    <a:cubicBezTo>
                      <a:pt x="1320957" y="148530"/>
                      <a:pt x="1309266" y="160221"/>
                      <a:pt x="1294844" y="160221"/>
                    </a:cubicBezTo>
                    <a:lnTo>
                      <a:pt x="26114" y="160221"/>
                    </a:lnTo>
                    <a:cubicBezTo>
                      <a:pt x="11691" y="160221"/>
                      <a:pt x="0" y="148530"/>
                      <a:pt x="0" y="134108"/>
                    </a:cubicBezTo>
                    <a:lnTo>
                      <a:pt x="0" y="26114"/>
                    </a:lnTo>
                    <a:cubicBezTo>
                      <a:pt x="0" y="11691"/>
                      <a:pt x="11691" y="0"/>
                      <a:pt x="26114" y="0"/>
                    </a:cubicBezTo>
                    <a:close/>
                  </a:path>
                </a:pathLst>
              </a:custGeom>
              <a:solidFill>
                <a:srgbClr val="424243"/>
              </a:solidFill>
              <a:ln cap="sq">
                <a:noFill/>
                <a:prstDash val="solid"/>
                <a:miter/>
              </a:ln>
            </p:spPr>
            <p:txBody>
              <a:bodyPr anchor="ctr"/>
              <a:lstStyle/>
              <a:p>
                <a:endParaRPr lang="en-CA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38100"/>
                <a:ext cx="1320957" cy="12212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0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9" name="TextBox 39"/>
            <p:cNvSpPr txBox="1"/>
            <p:nvPr/>
          </p:nvSpPr>
          <p:spPr>
            <a:xfrm>
              <a:off x="94107" y="202512"/>
              <a:ext cx="6531787" cy="448158"/>
            </a:xfrm>
            <a:prstGeom prst="rect">
              <a:avLst/>
            </a:prstGeom>
          </p:spPr>
          <p:txBody>
            <a:bodyPr lIns="0" tIns="0" rIns="0" bIns="0" rtlCol="0" anchor="ctr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sz="2600" spc="65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TIPS FOR LEFTOVERS</a:t>
              </a:r>
            </a:p>
          </p:txBody>
        </p:sp>
        <p:grpSp>
          <p:nvGrpSpPr>
            <p:cNvPr id="40" name="Group 40"/>
            <p:cNvGrpSpPr/>
            <p:nvPr/>
          </p:nvGrpSpPr>
          <p:grpSpPr>
            <a:xfrm>
              <a:off x="108499" y="95541"/>
              <a:ext cx="6503003" cy="624000"/>
              <a:chOff x="0" y="0"/>
              <a:chExt cx="1278302" cy="12266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1278302" cy="122660"/>
              </a:xfrm>
              <a:custGeom>
                <a:avLst/>
                <a:gdLst/>
                <a:ahLst/>
                <a:cxnLst/>
                <a:rect l="l" t="t" r="r" b="b"/>
                <a:pathLst>
                  <a:path w="1278302" h="122660">
                    <a:moveTo>
                      <a:pt x="0" y="0"/>
                    </a:moveTo>
                    <a:lnTo>
                      <a:pt x="1278302" y="0"/>
                    </a:lnTo>
                    <a:lnTo>
                      <a:pt x="1278302" y="122660"/>
                    </a:lnTo>
                    <a:lnTo>
                      <a:pt x="0" y="12266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FFFFFF"/>
                </a:solidFill>
                <a:prstDash val="solid"/>
                <a:miter/>
              </a:ln>
            </p:spPr>
            <p:txBody>
              <a:bodyPr anchor="ctr"/>
              <a:lstStyle/>
              <a:p>
                <a:endParaRPr lang="en-CA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0" y="38100"/>
                <a:ext cx="1278302" cy="8456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00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43" name="Group 43"/>
          <p:cNvGrpSpPr/>
          <p:nvPr/>
        </p:nvGrpSpPr>
        <p:grpSpPr>
          <a:xfrm>
            <a:off x="448139" y="3218729"/>
            <a:ext cx="5040000" cy="1008000"/>
            <a:chOff x="0" y="0"/>
            <a:chExt cx="6720000" cy="1344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6720000" cy="1344000"/>
              <a:chOff x="0" y="0"/>
              <a:chExt cx="1531767" cy="306353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1531767" cy="306353"/>
              </a:xfrm>
              <a:custGeom>
                <a:avLst/>
                <a:gdLst/>
                <a:ahLst/>
                <a:cxnLst/>
                <a:rect l="l" t="t" r="r" b="b"/>
                <a:pathLst>
                  <a:path w="1531767" h="306353">
                    <a:moveTo>
                      <a:pt x="26114" y="0"/>
                    </a:moveTo>
                    <a:lnTo>
                      <a:pt x="1505654" y="0"/>
                    </a:lnTo>
                    <a:cubicBezTo>
                      <a:pt x="1520076" y="0"/>
                      <a:pt x="1531767" y="11691"/>
                      <a:pt x="1531767" y="26114"/>
                    </a:cubicBezTo>
                    <a:lnTo>
                      <a:pt x="1531767" y="280240"/>
                    </a:lnTo>
                    <a:cubicBezTo>
                      <a:pt x="1531767" y="294662"/>
                      <a:pt x="1520076" y="306353"/>
                      <a:pt x="1505654" y="306353"/>
                    </a:cubicBezTo>
                    <a:lnTo>
                      <a:pt x="26114" y="306353"/>
                    </a:lnTo>
                    <a:cubicBezTo>
                      <a:pt x="11691" y="306353"/>
                      <a:pt x="0" y="294662"/>
                      <a:pt x="0" y="280240"/>
                    </a:cubicBezTo>
                    <a:lnTo>
                      <a:pt x="0" y="26114"/>
                    </a:lnTo>
                    <a:cubicBezTo>
                      <a:pt x="0" y="11691"/>
                      <a:pt x="11691" y="0"/>
                      <a:pt x="26114" y="0"/>
                    </a:cubicBezTo>
                    <a:close/>
                  </a:path>
                </a:pathLst>
              </a:custGeom>
              <a:solidFill>
                <a:srgbClr val="42424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0" y="38100"/>
                <a:ext cx="1531767" cy="26825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00"/>
                  </a:lnSpc>
                  <a:spcBef>
                    <a:spcPct val="0"/>
                  </a:spcBef>
                </a:pPr>
                <a:r>
                  <a:rPr lang="en-US" sz="2600" spc="65" dirty="0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TIPS TO AVOID FOODBORNE ILLNESS </a:t>
                </a:r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>
              <a:off x="120000" y="103267"/>
              <a:ext cx="6480000" cy="1137469"/>
              <a:chOff x="0" y="0"/>
              <a:chExt cx="1273780" cy="223593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1273780" cy="223593"/>
              </a:xfrm>
              <a:custGeom>
                <a:avLst/>
                <a:gdLst/>
                <a:ahLst/>
                <a:cxnLst/>
                <a:rect l="l" t="t" r="r" b="b"/>
                <a:pathLst>
                  <a:path w="1273780" h="223593">
                    <a:moveTo>
                      <a:pt x="0" y="0"/>
                    </a:moveTo>
                    <a:lnTo>
                      <a:pt x="1273780" y="0"/>
                    </a:lnTo>
                    <a:lnTo>
                      <a:pt x="1273780" y="223593"/>
                    </a:lnTo>
                    <a:lnTo>
                      <a:pt x="0" y="223593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FFFFF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CA" dirty="0"/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0" y="-85725"/>
                <a:ext cx="1273780" cy="3093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900"/>
                  </a:lnSpc>
                </a:pPr>
                <a:endParaRPr/>
              </a:p>
            </p:txBody>
          </p:sp>
        </p:grpSp>
      </p:grpSp>
      <p:grpSp>
        <p:nvGrpSpPr>
          <p:cNvPr id="50" name="Group 50"/>
          <p:cNvGrpSpPr/>
          <p:nvPr/>
        </p:nvGrpSpPr>
        <p:grpSpPr>
          <a:xfrm>
            <a:off x="282700" y="4398179"/>
            <a:ext cx="5370877" cy="2722556"/>
            <a:chOff x="0" y="0"/>
            <a:chExt cx="7161169" cy="3630075"/>
          </a:xfrm>
        </p:grpSpPr>
        <p:sp>
          <p:nvSpPr>
            <p:cNvPr id="51" name="Freeform 51"/>
            <p:cNvSpPr/>
            <p:nvPr/>
          </p:nvSpPr>
          <p:spPr>
            <a:xfrm>
              <a:off x="4768446" y="239889"/>
              <a:ext cx="1017945" cy="1103639"/>
            </a:xfrm>
            <a:custGeom>
              <a:avLst/>
              <a:gdLst/>
              <a:ahLst/>
              <a:cxnLst/>
              <a:rect l="l" t="t" r="r" b="b"/>
              <a:pathLst>
                <a:path w="1017945" h="1103639">
                  <a:moveTo>
                    <a:pt x="0" y="0"/>
                  </a:moveTo>
                  <a:lnTo>
                    <a:pt x="1017944" y="0"/>
                  </a:lnTo>
                  <a:lnTo>
                    <a:pt x="1017944" y="1103639"/>
                  </a:lnTo>
                  <a:lnTo>
                    <a:pt x="0" y="11036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3125" r="-3125"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52" name="Group 52"/>
            <p:cNvGrpSpPr/>
            <p:nvPr/>
          </p:nvGrpSpPr>
          <p:grpSpPr>
            <a:xfrm>
              <a:off x="4509418" y="0"/>
              <a:ext cx="1536000" cy="1536000"/>
              <a:chOff x="0" y="0"/>
              <a:chExt cx="812800" cy="812800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127000" y="0"/>
                    </a:moveTo>
                    <a:lnTo>
                      <a:pt x="685800" y="0"/>
                    </a:lnTo>
                    <a:cubicBezTo>
                      <a:pt x="755940" y="0"/>
                      <a:pt x="812800" y="56860"/>
                      <a:pt x="812800" y="127000"/>
                    </a:cubicBezTo>
                    <a:lnTo>
                      <a:pt x="812800" y="685800"/>
                    </a:lnTo>
                    <a:cubicBezTo>
                      <a:pt x="812800" y="755940"/>
                      <a:pt x="755940" y="812800"/>
                      <a:pt x="685800" y="812800"/>
                    </a:cubicBezTo>
                    <a:lnTo>
                      <a:pt x="127000" y="812800"/>
                    </a:lnTo>
                    <a:cubicBezTo>
                      <a:pt x="93318" y="812800"/>
                      <a:pt x="61015" y="799420"/>
                      <a:pt x="37197" y="775603"/>
                    </a:cubicBezTo>
                    <a:cubicBezTo>
                      <a:pt x="13380" y="751785"/>
                      <a:pt x="0" y="719482"/>
                      <a:pt x="0" y="685800"/>
                    </a:cubicBezTo>
                    <a:lnTo>
                      <a:pt x="0" y="127000"/>
                    </a:lnTo>
                    <a:cubicBezTo>
                      <a:pt x="0" y="56860"/>
                      <a:pt x="56860" y="0"/>
                      <a:pt x="1270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CFC9C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46212" tIns="46212" rIns="46212" bIns="46212" rtlCol="0" anchor="ctr"/>
              <a:lstStyle/>
              <a:p>
                <a:pPr algn="ctr">
                  <a:lnSpc>
                    <a:spcPts val="2870"/>
                  </a:lnSpc>
                </a:pPr>
                <a:endParaRPr/>
              </a:p>
            </p:txBody>
          </p:sp>
        </p:grpSp>
        <p:sp>
          <p:nvSpPr>
            <p:cNvPr id="55" name="TextBox 55"/>
            <p:cNvSpPr txBox="1"/>
            <p:nvPr/>
          </p:nvSpPr>
          <p:spPr>
            <a:xfrm>
              <a:off x="3561169" y="1623731"/>
              <a:ext cx="3600000" cy="16127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10209" lvl="1" indent="-205105" algn="l">
                <a:lnSpc>
                  <a:spcPts val="2469"/>
                </a:lnSpc>
                <a:buFont typeface="Arial"/>
                <a:buChar char="•"/>
              </a:pPr>
              <a:r>
                <a:rPr lang="en-US" sz="189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If food that should be hot or cold sits out for 2+ hours, throw it out.</a:t>
              </a:r>
            </a:p>
          </p:txBody>
        </p:sp>
        <p:sp>
          <p:nvSpPr>
            <p:cNvPr id="56" name="Freeform 56"/>
            <p:cNvSpPr/>
            <p:nvPr/>
          </p:nvSpPr>
          <p:spPr>
            <a:xfrm>
              <a:off x="1426901" y="165659"/>
              <a:ext cx="882703" cy="1204681"/>
            </a:xfrm>
            <a:custGeom>
              <a:avLst/>
              <a:gdLst/>
              <a:ahLst/>
              <a:cxnLst/>
              <a:rect l="l" t="t" r="r" b="b"/>
              <a:pathLst>
                <a:path w="882703" h="1204681">
                  <a:moveTo>
                    <a:pt x="0" y="0"/>
                  </a:moveTo>
                  <a:lnTo>
                    <a:pt x="882703" y="0"/>
                  </a:lnTo>
                  <a:lnTo>
                    <a:pt x="882703" y="1204682"/>
                  </a:lnTo>
                  <a:lnTo>
                    <a:pt x="0" y="12046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57" name="Group 57"/>
            <p:cNvGrpSpPr/>
            <p:nvPr/>
          </p:nvGrpSpPr>
          <p:grpSpPr>
            <a:xfrm>
              <a:off x="1100252" y="0"/>
              <a:ext cx="1536000" cy="1536000"/>
              <a:chOff x="0" y="0"/>
              <a:chExt cx="812800" cy="812800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127000" y="0"/>
                    </a:moveTo>
                    <a:lnTo>
                      <a:pt x="685800" y="0"/>
                    </a:lnTo>
                    <a:cubicBezTo>
                      <a:pt x="755940" y="0"/>
                      <a:pt x="812800" y="56860"/>
                      <a:pt x="812800" y="127000"/>
                    </a:cubicBezTo>
                    <a:lnTo>
                      <a:pt x="812800" y="685800"/>
                    </a:lnTo>
                    <a:cubicBezTo>
                      <a:pt x="812800" y="755940"/>
                      <a:pt x="755940" y="812800"/>
                      <a:pt x="685800" y="812800"/>
                    </a:cubicBezTo>
                    <a:lnTo>
                      <a:pt x="127000" y="812800"/>
                    </a:lnTo>
                    <a:cubicBezTo>
                      <a:pt x="56860" y="812800"/>
                      <a:pt x="0" y="755940"/>
                      <a:pt x="0" y="685800"/>
                    </a:cubicBezTo>
                    <a:lnTo>
                      <a:pt x="0" y="127000"/>
                    </a:lnTo>
                    <a:cubicBezTo>
                      <a:pt x="0" y="56860"/>
                      <a:pt x="56860" y="0"/>
                      <a:pt x="1270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CFC9C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59" name="TextBox 5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43493" tIns="43493" rIns="43493" bIns="43493" rtlCol="0" anchor="ctr"/>
              <a:lstStyle/>
              <a:p>
                <a:pPr algn="ctr">
                  <a:lnSpc>
                    <a:spcPts val="2870"/>
                  </a:lnSpc>
                </a:pPr>
                <a:endParaRPr/>
              </a:p>
            </p:txBody>
          </p:sp>
        </p:grpSp>
        <p:sp>
          <p:nvSpPr>
            <p:cNvPr id="60" name="TextBox 60"/>
            <p:cNvSpPr txBox="1"/>
            <p:nvPr/>
          </p:nvSpPr>
          <p:spPr>
            <a:xfrm>
              <a:off x="0" y="1610868"/>
              <a:ext cx="3600000" cy="20192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10209" lvl="1" indent="-205105" algn="l">
                <a:lnSpc>
                  <a:spcPts val="2469"/>
                </a:lnSpc>
                <a:buFont typeface="Arial"/>
                <a:buChar char="•"/>
              </a:pPr>
              <a:r>
                <a:rPr lang="en-US" sz="189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Wash your hands before handling food and after touching raw meat. </a:t>
              </a:r>
            </a:p>
            <a:p>
              <a:pPr algn="l">
                <a:lnSpc>
                  <a:spcPts val="2469"/>
                </a:lnSpc>
              </a:pPr>
              <a:endParaRPr lang="en-US" sz="1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282700" y="6995524"/>
            <a:ext cx="5379186" cy="3027407"/>
            <a:chOff x="0" y="0"/>
            <a:chExt cx="7172247" cy="4036542"/>
          </a:xfrm>
        </p:grpSpPr>
        <p:sp>
          <p:nvSpPr>
            <p:cNvPr id="62" name="TextBox 62"/>
            <p:cNvSpPr txBox="1"/>
            <p:nvPr/>
          </p:nvSpPr>
          <p:spPr>
            <a:xfrm>
              <a:off x="3572546" y="1632379"/>
              <a:ext cx="3599701" cy="21143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10209" lvl="1" indent="-205105" algn="l">
                <a:lnSpc>
                  <a:spcPts val="2469"/>
                </a:lnSpc>
                <a:buFont typeface="Arial"/>
                <a:buChar char="•"/>
              </a:pPr>
              <a:r>
                <a:rPr lang="en-US" sz="189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Use a food thermometer to make sure foods </a:t>
              </a:r>
              <a:r>
                <a:rPr lang="en-US" sz="1899" dirty="0">
                  <a:latin typeface="Open Sans"/>
                  <a:ea typeface="Open Sans"/>
                  <a:cs typeface="Open Sans"/>
                  <a:sym typeface="Open Sans"/>
                </a:rPr>
                <a:t>reach </a:t>
              </a:r>
              <a:r>
                <a:rPr lang="en-US" sz="1899" u="sng" dirty="0">
                  <a:latin typeface="Open Sans"/>
                  <a:ea typeface="Open Sans"/>
                  <a:cs typeface="Open Sans"/>
                  <a:sym typeface="Open Sans"/>
                  <a:hlinkClick r:id="rId13" tooltip="https://www.canada.ca/en/health-canada/services/general-food-safety-tips/safe-internal-cooking-temperatures.html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safe cooking temperatures</a:t>
              </a:r>
              <a:r>
                <a:rPr lang="en-US" sz="1899" dirty="0">
                  <a:latin typeface="Open Sans"/>
                  <a:ea typeface="Open Sans"/>
                  <a:cs typeface="Open Sans"/>
                  <a:sym typeface="Open Sans"/>
                </a:rPr>
                <a:t>.</a:t>
              </a:r>
            </a:p>
          </p:txBody>
        </p:sp>
        <p:sp>
          <p:nvSpPr>
            <p:cNvPr id="63" name="Freeform 63"/>
            <p:cNvSpPr/>
            <p:nvPr/>
          </p:nvSpPr>
          <p:spPr>
            <a:xfrm>
              <a:off x="4799535" y="290117"/>
              <a:ext cx="955767" cy="955767"/>
            </a:xfrm>
            <a:custGeom>
              <a:avLst/>
              <a:gdLst/>
              <a:ahLst/>
              <a:cxnLst/>
              <a:rect l="l" t="t" r="r" b="b"/>
              <a:pathLst>
                <a:path w="955767" h="955767">
                  <a:moveTo>
                    <a:pt x="0" y="0"/>
                  </a:moveTo>
                  <a:lnTo>
                    <a:pt x="955767" y="0"/>
                  </a:lnTo>
                  <a:lnTo>
                    <a:pt x="955767" y="955766"/>
                  </a:lnTo>
                  <a:lnTo>
                    <a:pt x="0" y="9557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64" name="Group 64"/>
            <p:cNvGrpSpPr/>
            <p:nvPr/>
          </p:nvGrpSpPr>
          <p:grpSpPr>
            <a:xfrm>
              <a:off x="4509418" y="0"/>
              <a:ext cx="1536000" cy="1536000"/>
              <a:chOff x="0" y="0"/>
              <a:chExt cx="812800" cy="812800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127000" y="0"/>
                    </a:moveTo>
                    <a:lnTo>
                      <a:pt x="685800" y="0"/>
                    </a:lnTo>
                    <a:cubicBezTo>
                      <a:pt x="755940" y="0"/>
                      <a:pt x="812800" y="56860"/>
                      <a:pt x="812800" y="127000"/>
                    </a:cubicBezTo>
                    <a:lnTo>
                      <a:pt x="812800" y="685800"/>
                    </a:lnTo>
                    <a:cubicBezTo>
                      <a:pt x="812800" y="755940"/>
                      <a:pt x="755940" y="812800"/>
                      <a:pt x="685800" y="812800"/>
                    </a:cubicBezTo>
                    <a:lnTo>
                      <a:pt x="127000" y="812800"/>
                    </a:lnTo>
                    <a:cubicBezTo>
                      <a:pt x="56860" y="812800"/>
                      <a:pt x="0" y="755940"/>
                      <a:pt x="0" y="685800"/>
                    </a:cubicBezTo>
                    <a:lnTo>
                      <a:pt x="0" y="127000"/>
                    </a:lnTo>
                    <a:cubicBezTo>
                      <a:pt x="0" y="56860"/>
                      <a:pt x="56860" y="0"/>
                      <a:pt x="1270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CFC9C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66" name="TextBox 66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9816" tIns="39816" rIns="39816" bIns="39816" rtlCol="0" anchor="ctr"/>
              <a:lstStyle/>
              <a:p>
                <a:pPr algn="ctr">
                  <a:lnSpc>
                    <a:spcPts val="2870"/>
                  </a:lnSpc>
                </a:pPr>
                <a:endParaRPr/>
              </a:p>
            </p:txBody>
          </p:sp>
        </p:grpSp>
        <p:sp>
          <p:nvSpPr>
            <p:cNvPr id="67" name="Freeform 67"/>
            <p:cNvSpPr/>
            <p:nvPr/>
          </p:nvSpPr>
          <p:spPr>
            <a:xfrm>
              <a:off x="1267095" y="166843"/>
              <a:ext cx="1202315" cy="1202315"/>
            </a:xfrm>
            <a:custGeom>
              <a:avLst/>
              <a:gdLst/>
              <a:ahLst/>
              <a:cxnLst/>
              <a:rect l="l" t="t" r="r" b="b"/>
              <a:pathLst>
                <a:path w="1202315" h="1202315">
                  <a:moveTo>
                    <a:pt x="0" y="0"/>
                  </a:moveTo>
                  <a:lnTo>
                    <a:pt x="1202314" y="0"/>
                  </a:lnTo>
                  <a:lnTo>
                    <a:pt x="1202314" y="1202314"/>
                  </a:lnTo>
                  <a:lnTo>
                    <a:pt x="0" y="12023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CA"/>
            </a:p>
          </p:txBody>
        </p:sp>
        <p:grpSp>
          <p:nvGrpSpPr>
            <p:cNvPr id="68" name="Group 68"/>
            <p:cNvGrpSpPr/>
            <p:nvPr/>
          </p:nvGrpSpPr>
          <p:grpSpPr>
            <a:xfrm>
              <a:off x="1100252" y="0"/>
              <a:ext cx="1536000" cy="1536000"/>
              <a:chOff x="0" y="0"/>
              <a:chExt cx="812800" cy="812800"/>
            </a:xfrm>
          </p:grpSpPr>
          <p:sp>
            <p:nvSpPr>
              <p:cNvPr id="69" name="Freeform 6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127000" y="0"/>
                    </a:moveTo>
                    <a:lnTo>
                      <a:pt x="685800" y="0"/>
                    </a:lnTo>
                    <a:cubicBezTo>
                      <a:pt x="755940" y="0"/>
                      <a:pt x="812800" y="56860"/>
                      <a:pt x="812800" y="127000"/>
                    </a:cubicBezTo>
                    <a:lnTo>
                      <a:pt x="812800" y="685800"/>
                    </a:lnTo>
                    <a:cubicBezTo>
                      <a:pt x="812800" y="755940"/>
                      <a:pt x="755940" y="812800"/>
                      <a:pt x="685800" y="812800"/>
                    </a:cubicBezTo>
                    <a:lnTo>
                      <a:pt x="127000" y="812800"/>
                    </a:lnTo>
                    <a:cubicBezTo>
                      <a:pt x="56860" y="812800"/>
                      <a:pt x="0" y="755940"/>
                      <a:pt x="0" y="685800"/>
                    </a:cubicBezTo>
                    <a:lnTo>
                      <a:pt x="0" y="127000"/>
                    </a:lnTo>
                    <a:cubicBezTo>
                      <a:pt x="0" y="56860"/>
                      <a:pt x="56860" y="0"/>
                      <a:pt x="1270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>
                <a:solidFill>
                  <a:srgbClr val="CFC9C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70" name="TextBox 7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43493" tIns="43493" rIns="43493" bIns="43493" rtlCol="0" anchor="ctr"/>
              <a:lstStyle/>
              <a:p>
                <a:pPr algn="ctr">
                  <a:lnSpc>
                    <a:spcPts val="2870"/>
                  </a:lnSpc>
                </a:pPr>
                <a:endParaRPr/>
              </a:p>
            </p:txBody>
          </p:sp>
        </p:grpSp>
        <p:sp>
          <p:nvSpPr>
            <p:cNvPr id="71" name="TextBox 71"/>
            <p:cNvSpPr txBox="1"/>
            <p:nvPr/>
          </p:nvSpPr>
          <p:spPr>
            <a:xfrm>
              <a:off x="0" y="1610868"/>
              <a:ext cx="3600000" cy="24256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10209" lvl="1" indent="-205105" algn="l">
                <a:lnSpc>
                  <a:spcPts val="2469"/>
                </a:lnSpc>
                <a:buFont typeface="Arial"/>
                <a:buChar char="•"/>
              </a:pPr>
              <a:r>
                <a:rPr lang="en-US" sz="1899" dirty="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Keep cold food below 4°C (40°F) and hot food above 60°C (140°F) to prevent the growth of bacteria.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7B30B827-33AC-05B9-D81D-F71CF96E4E27}"/>
              </a:ext>
            </a:extLst>
          </p:cNvPr>
          <p:cNvGrpSpPr/>
          <p:nvPr/>
        </p:nvGrpSpPr>
        <p:grpSpPr>
          <a:xfrm>
            <a:off x="6177297" y="6683710"/>
            <a:ext cx="4214819" cy="1176702"/>
            <a:chOff x="6258408" y="6825533"/>
            <a:chExt cx="4214819" cy="1176702"/>
          </a:xfrm>
        </p:grpSpPr>
        <p:grpSp>
          <p:nvGrpSpPr>
            <p:cNvPr id="73" name="Group 73"/>
            <p:cNvGrpSpPr/>
            <p:nvPr/>
          </p:nvGrpSpPr>
          <p:grpSpPr>
            <a:xfrm>
              <a:off x="6258408" y="6825533"/>
              <a:ext cx="4214819" cy="1176702"/>
              <a:chOff x="0" y="0"/>
              <a:chExt cx="1104682" cy="308407"/>
            </a:xfrm>
          </p:grpSpPr>
          <p:sp>
            <p:nvSpPr>
              <p:cNvPr id="74" name="Freeform 74"/>
              <p:cNvSpPr/>
              <p:nvPr/>
            </p:nvSpPr>
            <p:spPr>
              <a:xfrm>
                <a:off x="0" y="0"/>
                <a:ext cx="1098492" cy="274241"/>
              </a:xfrm>
              <a:custGeom>
                <a:avLst/>
                <a:gdLst/>
                <a:ahLst/>
                <a:cxnLst/>
                <a:rect l="l" t="t" r="r" b="b"/>
                <a:pathLst>
                  <a:path w="1098492" h="274241">
                    <a:moveTo>
                      <a:pt x="31402" y="0"/>
                    </a:moveTo>
                    <a:lnTo>
                      <a:pt x="1067090" y="0"/>
                    </a:lnTo>
                    <a:cubicBezTo>
                      <a:pt x="1084432" y="0"/>
                      <a:pt x="1098492" y="14059"/>
                      <a:pt x="1098492" y="31402"/>
                    </a:cubicBezTo>
                    <a:lnTo>
                      <a:pt x="1098492" y="242839"/>
                    </a:lnTo>
                    <a:cubicBezTo>
                      <a:pt x="1098492" y="260182"/>
                      <a:pt x="1084432" y="274241"/>
                      <a:pt x="1067090" y="274241"/>
                    </a:cubicBezTo>
                    <a:lnTo>
                      <a:pt x="31402" y="274241"/>
                    </a:lnTo>
                    <a:cubicBezTo>
                      <a:pt x="14059" y="274241"/>
                      <a:pt x="0" y="260182"/>
                      <a:pt x="0" y="242839"/>
                    </a:cubicBezTo>
                    <a:lnTo>
                      <a:pt x="0" y="31402"/>
                    </a:lnTo>
                    <a:cubicBezTo>
                      <a:pt x="0" y="14059"/>
                      <a:pt x="14059" y="0"/>
                      <a:pt x="31402" y="0"/>
                    </a:cubicBezTo>
                    <a:close/>
                  </a:path>
                </a:pathLst>
              </a:custGeom>
              <a:solidFill>
                <a:srgbClr val="424243"/>
              </a:solidFill>
              <a:ln cap="sq">
                <a:noFill/>
                <a:prstDash val="solid"/>
                <a:miter/>
              </a:ln>
            </p:spPr>
            <p:txBody>
              <a:bodyPr anchor="ctr"/>
              <a:lstStyle/>
              <a:p>
                <a:endParaRPr lang="en-CA"/>
              </a:p>
            </p:txBody>
          </p:sp>
          <p:sp>
            <p:nvSpPr>
              <p:cNvPr id="75" name="TextBox 75"/>
              <p:cNvSpPr txBox="1"/>
              <p:nvPr/>
            </p:nvSpPr>
            <p:spPr>
              <a:xfrm>
                <a:off x="6190" y="5591"/>
                <a:ext cx="1098492" cy="30281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00"/>
                  </a:lnSpc>
                </a:pPr>
                <a:r>
                  <a:rPr lang="en-US" sz="2600" spc="65" dirty="0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TIPS FOR ORGANIZING YOUR FRIDGE</a:t>
                </a:r>
              </a:p>
            </p:txBody>
          </p:sp>
        </p:grpSp>
        <p:grpSp>
          <p:nvGrpSpPr>
            <p:cNvPr id="76" name="Group 76"/>
            <p:cNvGrpSpPr/>
            <p:nvPr/>
          </p:nvGrpSpPr>
          <p:grpSpPr>
            <a:xfrm>
              <a:off x="6334301" y="6931998"/>
              <a:ext cx="4020781" cy="853102"/>
              <a:chOff x="0" y="0"/>
              <a:chExt cx="1053825" cy="223593"/>
            </a:xfrm>
          </p:grpSpPr>
          <p:sp>
            <p:nvSpPr>
              <p:cNvPr id="77" name="Freeform 77"/>
              <p:cNvSpPr/>
              <p:nvPr/>
            </p:nvSpPr>
            <p:spPr>
              <a:xfrm>
                <a:off x="0" y="0"/>
                <a:ext cx="1053825" cy="223593"/>
              </a:xfrm>
              <a:custGeom>
                <a:avLst/>
                <a:gdLst/>
                <a:ahLst/>
                <a:cxnLst/>
                <a:rect l="l" t="t" r="r" b="b"/>
                <a:pathLst>
                  <a:path w="1053825" h="223593">
                    <a:moveTo>
                      <a:pt x="0" y="0"/>
                    </a:moveTo>
                    <a:lnTo>
                      <a:pt x="1053825" y="0"/>
                    </a:lnTo>
                    <a:lnTo>
                      <a:pt x="1053825" y="223593"/>
                    </a:lnTo>
                    <a:lnTo>
                      <a:pt x="0" y="223593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FFFFFF"/>
                </a:solidFill>
                <a:prstDash val="solid"/>
                <a:miter/>
              </a:ln>
            </p:spPr>
            <p:txBody>
              <a:bodyPr anchor="ctr"/>
              <a:lstStyle/>
              <a:p>
                <a:endParaRPr lang="en-CA" dirty="0"/>
              </a:p>
            </p:txBody>
          </p:sp>
          <p:sp>
            <p:nvSpPr>
              <p:cNvPr id="78" name="TextBox 78"/>
              <p:cNvSpPr txBox="1"/>
              <p:nvPr/>
            </p:nvSpPr>
            <p:spPr>
              <a:xfrm>
                <a:off x="0" y="-85725"/>
                <a:ext cx="1053825" cy="3093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900"/>
                  </a:lnSpc>
                </a:pPr>
                <a:endParaRPr/>
              </a:p>
            </p:txBody>
          </p:sp>
        </p:grpSp>
      </p:grpSp>
      <p:sp>
        <p:nvSpPr>
          <p:cNvPr id="79" name="TextBox 79"/>
          <p:cNvSpPr txBox="1"/>
          <p:nvPr/>
        </p:nvSpPr>
        <p:spPr>
          <a:xfrm>
            <a:off x="6159016" y="4131200"/>
            <a:ext cx="4347734" cy="2053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9" lvl="1" indent="-205105" algn="l">
              <a:lnSpc>
                <a:spcPts val="2659"/>
              </a:lnSpc>
              <a:buFont typeface="Arial"/>
              <a:buChar char="•"/>
            </a:pPr>
            <a:r>
              <a:rPr lang="en-US" sz="18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Foodborne illness (aka food poisoning) can be serious and even deadly.</a:t>
            </a:r>
          </a:p>
          <a:p>
            <a:pPr marL="410209" lvl="1" indent="-205105" algn="l">
              <a:lnSpc>
                <a:spcPts val="2659"/>
              </a:lnSpc>
              <a:buFont typeface="Arial"/>
              <a:buChar char="•"/>
            </a:pPr>
            <a:r>
              <a:rPr lang="en-US" sz="18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student died after eating leftover </a:t>
            </a:r>
            <a:r>
              <a:rPr lang="en-US" sz="1899" dirty="0">
                <a:latin typeface="Open Sans"/>
                <a:ea typeface="Open Sans"/>
                <a:cs typeface="Open Sans"/>
                <a:sym typeface="Open Sans"/>
              </a:rPr>
              <a:t>pasta that had been left out too long. </a:t>
            </a:r>
            <a:r>
              <a:rPr lang="en-US" sz="1899" u="sng" dirty="0">
                <a:latin typeface="Open Sans"/>
                <a:ea typeface="Open Sans"/>
                <a:cs typeface="Open Sans"/>
                <a:sym typeface="Open Sans"/>
                <a:hlinkClick r:id="rId18" tooltip="https://www.iheart.com/content/2024-10-03-20-year-old-dies-from-fried-rice-syndrome-after-eating-leftover-pasta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Read the story</a:t>
            </a:r>
            <a:r>
              <a:rPr lang="en-US" sz="1899" dirty="0"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6641294" y="3345017"/>
            <a:ext cx="3672746" cy="728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67"/>
              </a:lnSpc>
            </a:pPr>
            <a:r>
              <a:rPr lang="en-US" sz="2606" spc="312">
                <a:solidFill>
                  <a:srgbClr val="424242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WHY FOOD SAFETY MATTERS 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7667350" y="7988862"/>
            <a:ext cx="2673108" cy="3323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8" lvl="1" indent="-205104" algn="l">
              <a:lnSpc>
                <a:spcPts val="2659"/>
              </a:lnSpc>
              <a:buFont typeface="Arial"/>
              <a:buChar char="•"/>
            </a:pPr>
            <a:r>
              <a:rPr lang="en-US" sz="18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Store cooked and ready-to-eat foods on the top shelves.</a:t>
            </a:r>
          </a:p>
          <a:p>
            <a:pPr marL="410208" lvl="1" indent="-205104" algn="l">
              <a:lnSpc>
                <a:spcPts val="2659"/>
              </a:lnSpc>
              <a:buFont typeface="Arial"/>
              <a:buChar char="•"/>
            </a:pPr>
            <a:r>
              <a:rPr lang="en-US" sz="18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Store eggs, raw meat, and seafood on the bottom shelf so raw juices won't drip onto other food.</a:t>
            </a:r>
          </a:p>
          <a:p>
            <a:pPr algn="l">
              <a:lnSpc>
                <a:spcPts val="2659"/>
              </a:lnSpc>
            </a:pPr>
            <a:endParaRPr lang="en-US" sz="1899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" name="TextBox 82"/>
          <p:cNvSpPr txBox="1"/>
          <p:nvPr/>
        </p:nvSpPr>
        <p:spPr>
          <a:xfrm>
            <a:off x="6247678" y="11060517"/>
            <a:ext cx="4066362" cy="989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8" lvl="1" indent="-205104" algn="l">
              <a:lnSpc>
                <a:spcPts val="2659"/>
              </a:lnSpc>
              <a:buFont typeface="Arial"/>
              <a:buChar char="•"/>
            </a:pPr>
            <a:r>
              <a:rPr lang="en-US" sz="18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Don't overfill the fridge—cold air needs to circulate to keep food at a safe temperature.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6473061" y="12971375"/>
            <a:ext cx="2530843" cy="457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40"/>
              </a:lnSpc>
            </a:pPr>
            <a:r>
              <a:rPr lang="en-US" sz="1600" b="1" spc="4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WANT TO LEARN MORE ABOUT FOOD SAFETY? 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6557178" y="13456697"/>
            <a:ext cx="2362610" cy="457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9"/>
              </a:lnSpc>
            </a:pPr>
            <a:r>
              <a:rPr lang="en-US" sz="1599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Scan the QR code or </a:t>
            </a:r>
            <a:r>
              <a:rPr lang="en-US" sz="1599" u="sng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  <a:hlinkClick r:id="rId19" tooltip="https://www.canada.ca/en/health-canada/services/general-food-safety-tip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</a:t>
            </a:r>
          </a:p>
        </p:txBody>
      </p:sp>
      <p:sp>
        <p:nvSpPr>
          <p:cNvPr id="85" name="Freeform 85"/>
          <p:cNvSpPr/>
          <p:nvPr/>
        </p:nvSpPr>
        <p:spPr>
          <a:xfrm>
            <a:off x="4167165" y="11502182"/>
            <a:ext cx="1178835" cy="913597"/>
          </a:xfrm>
          <a:custGeom>
            <a:avLst/>
            <a:gdLst/>
            <a:ahLst/>
            <a:cxnLst/>
            <a:rect l="l" t="t" r="r" b="b"/>
            <a:pathLst>
              <a:path w="1178835" h="913597">
                <a:moveTo>
                  <a:pt x="0" y="0"/>
                </a:moveTo>
                <a:lnTo>
                  <a:pt x="1178835" y="0"/>
                </a:lnTo>
                <a:lnTo>
                  <a:pt x="1178835" y="913597"/>
                </a:lnTo>
                <a:lnTo>
                  <a:pt x="0" y="91359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grpSp>
        <p:nvGrpSpPr>
          <p:cNvPr id="86" name="Group 86"/>
          <p:cNvGrpSpPr/>
          <p:nvPr/>
        </p:nvGrpSpPr>
        <p:grpSpPr>
          <a:xfrm>
            <a:off x="282700" y="11341064"/>
            <a:ext cx="5215113" cy="2627631"/>
            <a:chOff x="0" y="0"/>
            <a:chExt cx="6953484" cy="3503507"/>
          </a:xfrm>
        </p:grpSpPr>
        <p:sp>
          <p:nvSpPr>
            <p:cNvPr id="87" name="TextBox 87"/>
            <p:cNvSpPr txBox="1"/>
            <p:nvPr/>
          </p:nvSpPr>
          <p:spPr>
            <a:xfrm>
              <a:off x="0" y="1751754"/>
              <a:ext cx="6953484" cy="17517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10208" lvl="1" indent="-205104" algn="l">
                <a:lnSpc>
                  <a:spcPts val="2659"/>
                </a:lnSpc>
                <a:buFont typeface="Arial"/>
                <a:buChar char="•"/>
              </a:pPr>
              <a:r>
                <a:rPr lang="en-US" sz="189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Store different leftovers in separate containers and label them with the date.</a:t>
              </a:r>
            </a:p>
            <a:p>
              <a:pPr marL="410208" lvl="1" indent="-205104" algn="l">
                <a:lnSpc>
                  <a:spcPts val="2659"/>
                </a:lnSpc>
                <a:buFont typeface="Arial"/>
                <a:buChar char="•"/>
              </a:pPr>
              <a:r>
                <a:rPr lang="en-US" sz="189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Eat refrigerated leftovers within 2 to 3 days.</a:t>
              </a:r>
            </a:p>
          </p:txBody>
        </p:sp>
        <p:sp>
          <p:nvSpPr>
            <p:cNvPr id="88" name="TextBox 88"/>
            <p:cNvSpPr txBox="1"/>
            <p:nvPr/>
          </p:nvSpPr>
          <p:spPr>
            <a:xfrm>
              <a:off x="0" y="-38100"/>
              <a:ext cx="4452291" cy="17517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10208" lvl="1" indent="-205104" algn="l">
                <a:lnSpc>
                  <a:spcPts val="2659"/>
                </a:lnSpc>
                <a:buFont typeface="Arial"/>
                <a:buChar char="•"/>
              </a:pPr>
              <a:r>
                <a:rPr lang="en-US" sz="1899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Cool leftovers quickly using shallow containers and refrigerate them as soon as possible.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B14864BECB694FBAF10AF440FDDEB7" ma:contentTypeVersion="8" ma:contentTypeDescription="Create a new document." ma:contentTypeScope="" ma:versionID="acfe2fe5b91d8cbc170df250bab45b41">
  <xsd:schema xmlns:xsd="http://www.w3.org/2001/XMLSchema" xmlns:xs="http://www.w3.org/2001/XMLSchema" xmlns:p="http://schemas.microsoft.com/office/2006/metadata/properties" xmlns:ns2="e80ca65a-0fe6-4fb5-9866-64836784cdff" targetNamespace="http://schemas.microsoft.com/office/2006/metadata/properties" ma:root="true" ma:fieldsID="aa149e82d163afac16e46f4610654389" ns2:_="">
    <xsd:import namespace="e80ca65a-0fe6-4fb5-9866-64836784cd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0ca65a-0fe6-4fb5-9866-64836784cd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01B7275-C01F-4D5E-AD9A-B9C030C875D9}"/>
</file>

<file path=customXml/itemProps2.xml><?xml version="1.0" encoding="utf-8"?>
<ds:datastoreItem xmlns:ds="http://schemas.openxmlformats.org/officeDocument/2006/customXml" ds:itemID="{E9EDA554-91EB-48FC-A073-263CFF3AAFE8}"/>
</file>

<file path=customXml/itemProps3.xml><?xml version="1.0" encoding="utf-8"?>
<ds:datastoreItem xmlns:ds="http://schemas.openxmlformats.org/officeDocument/2006/customXml" ds:itemID="{5AD293C4-CE65-4FEC-A888-3A34E26B8D48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231</Words>
  <Application>Microsoft Office PowerPoint</Application>
  <PresentationFormat>Custom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League Spartan</vt:lpstr>
      <vt:lpstr>Open Sans</vt:lpstr>
      <vt:lpstr>Open Sans Bold</vt:lpstr>
      <vt:lpstr>Poppins Medium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Shared Housing -  Food Safety</dc:title>
  <dc:creator>Taylor Jarvis</dc:creator>
  <cp:lastModifiedBy>Taylor Jarvis</cp:lastModifiedBy>
  <cp:revision>2</cp:revision>
  <dcterms:created xsi:type="dcterms:W3CDTF">2006-08-16T00:00:00Z</dcterms:created>
  <dcterms:modified xsi:type="dcterms:W3CDTF">2025-04-21T15:38:00Z</dcterms:modified>
  <dc:identifier>DAGlBdJvY38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0x0101008EB14864BECB694FBAF10AF440FDDEB7</vt:lpwstr>
  </property>
</Properties>
</file>