
<file path=[Content_Types].xml><?xml version="1.0" encoding="utf-8"?>
<Types xmlns="http://schemas.openxmlformats.org/package/2006/content-types">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tableStyles+xml" PartName="/ppt/tableStyles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7.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notesMaster+xml" PartName="/ppt/notesMasters/notesMaster1.xml"/>
  <Override ContentType="application/vnd.ms-office.chartstyle+xml" PartName="/ppt/charts/style1.xml"/>
  <Override ContentType="application/vnd.ms-office.chartstyle+xml" PartName="/ppt/charts/style2.xml"/>
  <Override ContentType="application/vnd.openxmlformats-officedocument.presentationml.presProps+xml" PartName="/ppt/presProps1.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6858000" cx="12192000"/>
  <p:notesSz cx="6858000" cy="91440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136">
          <p15:clr>
            <a:srgbClr val="A4A3A4"/>
          </p15:clr>
        </p15:guide>
        <p15:guide id="2" pos="3840">
          <p15:clr>
            <a:srgbClr val="A4A3A4"/>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1.xml><?xml version="1.0" encoding="utf-8"?>
<a:tblStyleLst xmlns:a="http://schemas.openxmlformats.org/drawingml/2006/main" xmlns:r="http://schemas.openxmlformats.org/officeDocument/2006/relationships" def="{90651C3A-4460-11DB-9652-00E08161165F}">
  <a:tblStyle styleId="{E8B1032C-EA38-4F05-BA0D-38AFFFC7BED3}" styleName="Light Style 3 - Accent 6">
    <a:wholeTbl>
      <a:tcTxStyle>
        <a:fontRef idx="minor">
          <a:scrgbClr b="0" g="0" r="0"/>
        </a:fontRef>
        <a:schemeClr val="tx1"/>
      </a:tcTxStyle>
      <a:tcStyle>
        <a:tcBdr>
          <a:left>
            <a:ln cmpd="sng" w="12700">
              <a:solidFill>
                <a:schemeClr val="accent6"/>
              </a:solidFill>
            </a:ln>
          </a:left>
          <a:right>
            <a:ln cmpd="sng" w="12700">
              <a:solidFill>
                <a:schemeClr val="accent6"/>
              </a:solidFill>
            </a:ln>
          </a:right>
          <a:top>
            <a:ln cmpd="sng" w="12700">
              <a:solidFill>
                <a:schemeClr val="accent6"/>
              </a:solidFill>
            </a:ln>
          </a:top>
          <a:bottom>
            <a:ln cmpd="sng" w="12700">
              <a:solidFill>
                <a:schemeClr val="accent6"/>
              </a:solidFill>
            </a:ln>
          </a:bottom>
          <a:insideH>
            <a:ln cmpd="sng" w="12700">
              <a:solidFill>
                <a:schemeClr val="accent6"/>
              </a:solidFill>
            </a:ln>
          </a:insideH>
          <a:insideV>
            <a:ln cmpd="sng" w="12700">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cmpd="dbl" w="50800">
              <a:solidFill>
                <a:schemeClr val="accent6"/>
              </a:solidFill>
            </a:ln>
          </a:top>
        </a:tcBdr>
        <a:fill>
          <a:noFill/>
        </a:fill>
      </a:tcStyle>
    </a:lastRow>
    <a:firstRow>
      <a:tcTxStyle b="on"/>
      <a:tcStyle>
        <a:tcBdr>
          <a:bottom>
            <a:ln cmpd="sng" w="25400">
              <a:solidFill>
                <a:schemeClr val="accent6"/>
              </a:solidFill>
            </a:ln>
          </a:bottom>
        </a:tcBdr>
        <a:fill>
          <a:noFill/>
        </a:fill>
      </a:tcStyle>
    </a:firstRow>
  </a:tblStyle>
</a:tblStyleLst>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36"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2" Type="http://schemas.openxmlformats.org/officeDocument/2006/relationships/slide" Target="slides/slide19.xml"/><Relationship Id="rId21" Type="http://schemas.openxmlformats.org/officeDocument/2006/relationships/slide" Target="slides/slide18.xml"/><Relationship Id="rId24" Type="http://schemas.openxmlformats.org/officeDocument/2006/relationships/slide" Target="slides/slide23.xml"/><Relationship Id="rId23" Type="http://schemas.openxmlformats.org/officeDocument/2006/relationships/slide" Target="slides/slide22.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tableStyles" Target="tableStyles1.xml"/><Relationship Id="rId9" Type="http://schemas.openxmlformats.org/officeDocument/2006/relationships/slide" Target="slides/slide3.xml"/><Relationship Id="rId26" Type="http://schemas.openxmlformats.org/officeDocument/2006/relationships/slide" Target="slides/slide25.xml"/><Relationship Id="rId25" Type="http://schemas.openxmlformats.org/officeDocument/2006/relationships/slide" Target="slides/slide24.xml"/><Relationship Id="rId27" Type="http://schemas.openxmlformats.org/officeDocument/2006/relationships/slide" Target="slides/slide26.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4.xml"/><Relationship Id="rId16" Type="http://schemas.openxmlformats.org/officeDocument/2006/relationships/slide" Target="slides/slide13.xml"/><Relationship Id="rId19" Type="http://schemas.openxmlformats.org/officeDocument/2006/relationships/slide" Target="slides/slide16.xml"/><Relationship Id="rId18" Type="http://schemas.openxmlformats.org/officeDocument/2006/relationships/slide" Target="slides/slide1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depasquale\Documents\Research\Ourboro\Conference\Copy%20of%20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Sync\Anthony%20Work\Teaching\Research\Ourboro\Survey%20Results\Chart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05173522955157"/>
          <c:y val="5.6883948799806495E-2"/>
          <c:w val="0.72851234242366658"/>
          <c:h val="0.74932568200576277"/>
        </c:manualLayout>
      </c:layout>
      <c:barChart>
        <c:barDir val="bar"/>
        <c:grouping val="clustered"/>
        <c:varyColors val="0"/>
        <c:ser>
          <c:idx val="0"/>
          <c:order val="0"/>
          <c:tx>
            <c:strRef>
              <c:f>QID9and10!$B$4</c:f>
              <c:strCache>
                <c:ptCount val="1"/>
                <c:pt idx="0">
                  <c:v>Renters</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QID9and10!$A$5:$A$13</c:f>
              <c:strCache>
                <c:ptCount val="9"/>
                <c:pt idx="0">
                  <c:v>Personal Finances</c:v>
                </c:pt>
                <c:pt idx="1">
                  <c:v>The Housing Market</c:v>
                </c:pt>
                <c:pt idx="2">
                  <c:v>Saving A Downpayment</c:v>
                </c:pt>
                <c:pt idx="3">
                  <c:v>Additional Homeownership Expenses</c:v>
                </c:pt>
                <c:pt idx="4">
                  <c:v>Property maintenance</c:v>
                </c:pt>
                <c:pt idx="5">
                  <c:v>Not Interested In purchasing</c:v>
                </c:pt>
                <c:pt idx="6">
                  <c:v>Interest Rates</c:v>
                </c:pt>
                <c:pt idx="7">
                  <c:v>No Challenges</c:v>
                </c:pt>
                <c:pt idx="8">
                  <c:v>Other</c:v>
                </c:pt>
              </c:strCache>
            </c:strRef>
          </c:cat>
          <c:val>
            <c:numRef>
              <c:f>QID9and10!$B$5:$B$13</c:f>
              <c:numCache>
                <c:formatCode>0%</c:formatCode>
                <c:ptCount val="9"/>
                <c:pt idx="0">
                  <c:v>0.30676691729323308</c:v>
                </c:pt>
                <c:pt idx="1">
                  <c:v>0.18796992481203006</c:v>
                </c:pt>
                <c:pt idx="2">
                  <c:v>0.13984962406015036</c:v>
                </c:pt>
                <c:pt idx="3">
                  <c:v>0.10977443609022557</c:v>
                </c:pt>
                <c:pt idx="4">
                  <c:v>9.0225563909774431E-2</c:v>
                </c:pt>
                <c:pt idx="5">
                  <c:v>9.3233082706766918E-2</c:v>
                </c:pt>
                <c:pt idx="6">
                  <c:v>7.2180451127819553E-2</c:v>
                </c:pt>
                <c:pt idx="8">
                  <c:v>7.9699248120300756E-2</c:v>
                </c:pt>
              </c:numCache>
            </c:numRef>
          </c:val>
          <c:extLst>
            <c:ext xmlns:c16="http://schemas.microsoft.com/office/drawing/2014/chart" uri="{C3380CC4-5D6E-409C-BE32-E72D297353CC}">
              <c16:uniqueId val="{00000000-B67F-496F-94A4-0E755E2D94A5}"/>
            </c:ext>
          </c:extLst>
        </c:ser>
        <c:ser>
          <c:idx val="1"/>
          <c:order val="1"/>
          <c:tx>
            <c:strRef>
              <c:f>QID9and10!$C$4</c:f>
              <c:strCache>
                <c:ptCount val="1"/>
                <c:pt idx="0">
                  <c:v>Owners</c:v>
                </c:pt>
              </c:strCache>
            </c:strRef>
          </c:tx>
          <c:spPr>
            <a:solidFill>
              <a:schemeClr val="accent2">
                <a:lumMod val="40000"/>
                <a:lumOff val="60000"/>
              </a:schemeClr>
            </a:solidFill>
            <a:ln>
              <a:solidFill>
                <a:schemeClr val="accent1"/>
              </a:solidFill>
            </a:ln>
            <a:effectLst/>
          </c:spPr>
          <c:invertIfNegative val="0"/>
          <c:dLbls>
            <c:dLbl>
              <c:idx val="3"/>
              <c:layout>
                <c:manualLayout>
                  <c:x val="-4.2222187623703232E-17"/>
                  <c:y val="-8.091671424550390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67F-496F-94A4-0E755E2D94A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QID9and10!$A$5:$A$13</c:f>
              <c:strCache>
                <c:ptCount val="9"/>
                <c:pt idx="0">
                  <c:v>Personal Finances</c:v>
                </c:pt>
                <c:pt idx="1">
                  <c:v>The Housing Market</c:v>
                </c:pt>
                <c:pt idx="2">
                  <c:v>Saving A Downpayment</c:v>
                </c:pt>
                <c:pt idx="3">
                  <c:v>Additional Homeownership Expenses</c:v>
                </c:pt>
                <c:pt idx="4">
                  <c:v>Property maintenance</c:v>
                </c:pt>
                <c:pt idx="5">
                  <c:v>Not Interested In purchasing</c:v>
                </c:pt>
                <c:pt idx="6">
                  <c:v>Interest Rates</c:v>
                </c:pt>
                <c:pt idx="7">
                  <c:v>No Challenges</c:v>
                </c:pt>
                <c:pt idx="8">
                  <c:v>Other</c:v>
                </c:pt>
              </c:strCache>
            </c:strRef>
          </c:cat>
          <c:val>
            <c:numRef>
              <c:f>QID9and10!$C$5:$C$13</c:f>
              <c:numCache>
                <c:formatCode>0%</c:formatCode>
                <c:ptCount val="9"/>
                <c:pt idx="0">
                  <c:v>0.16736753574432295</c:v>
                </c:pt>
                <c:pt idx="1">
                  <c:v>0.2447434819175778</c:v>
                </c:pt>
                <c:pt idx="2">
                  <c:v>0.20100925147182505</c:v>
                </c:pt>
                <c:pt idx="3">
                  <c:v>3.4482758620689655E-2</c:v>
                </c:pt>
                <c:pt idx="6">
                  <c:v>5.7190916736753576E-2</c:v>
                </c:pt>
                <c:pt idx="7">
                  <c:v>0.16820857863751051</c:v>
                </c:pt>
                <c:pt idx="8">
                  <c:v>0.21614802354920101</c:v>
                </c:pt>
              </c:numCache>
            </c:numRef>
          </c:val>
          <c:extLst>
            <c:ext xmlns:c16="http://schemas.microsoft.com/office/drawing/2014/chart" uri="{C3380CC4-5D6E-409C-BE32-E72D297353CC}">
              <c16:uniqueId val="{00000001-B67F-496F-94A4-0E755E2D94A5}"/>
            </c:ext>
          </c:extLst>
        </c:ser>
        <c:dLbls>
          <c:dLblPos val="outEnd"/>
          <c:showLegendKey val="0"/>
          <c:showVal val="1"/>
          <c:showCatName val="0"/>
          <c:showSerName val="0"/>
          <c:showPercent val="0"/>
          <c:showBubbleSize val="0"/>
        </c:dLbls>
        <c:gapWidth val="182"/>
        <c:axId val="1864654272"/>
        <c:axId val="1864651872"/>
      </c:barChart>
      <c:catAx>
        <c:axId val="1864654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864651872"/>
        <c:crosses val="autoZero"/>
        <c:auto val="1"/>
        <c:lblAlgn val="ctr"/>
        <c:lblOffset val="100"/>
        <c:noMultiLvlLbl val="0"/>
      </c:catAx>
      <c:valAx>
        <c:axId val="18646518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64654272"/>
        <c:crosses val="autoZero"/>
        <c:crossBetween val="between"/>
      </c:valAx>
      <c:spPr>
        <a:noFill/>
        <a:ln>
          <a:noFill/>
        </a:ln>
        <a:effectLst/>
      </c:spPr>
    </c:plotArea>
    <c:legend>
      <c:legendPos val="b"/>
      <c:layout>
        <c:manualLayout>
          <c:xMode val="edge"/>
          <c:yMode val="edge"/>
          <c:x val="0.4390777116954121"/>
          <c:y val="0.86553450306542934"/>
          <c:w val="0.12414750518786494"/>
          <c:h val="4.2970191754378884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8353692060902"/>
          <c:y val="6.057009142363752E-2"/>
          <c:w val="0.72363513853318318"/>
          <c:h val="0.84275603645346564"/>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'QID2021'!$A$7:$A$15</c:f>
              <c:strCache>
                <c:ptCount val="9"/>
                <c:pt idx="0">
                  <c:v>Misunderstood the model</c:v>
                </c:pt>
                <c:pt idx="1">
                  <c:v>Relationship with Parnter</c:v>
                </c:pt>
                <c:pt idx="2">
                  <c:v>The Equity Split</c:v>
                </c:pt>
                <c:pt idx="3">
                  <c:v>Do not like the model</c:v>
                </c:pt>
                <c:pt idx="4">
                  <c:v>Overall Cost</c:v>
                </c:pt>
                <c:pt idx="5">
                  <c:v>General Risks</c:v>
                </c:pt>
                <c:pt idx="6">
                  <c:v>Buying out the partner</c:v>
                </c:pt>
                <c:pt idx="7">
                  <c:v>Positive Comments</c:v>
                </c:pt>
                <c:pt idx="8">
                  <c:v>Other</c:v>
                </c:pt>
              </c:strCache>
            </c:strRef>
          </c:cat>
          <c:val>
            <c:numRef>
              <c:f>'QID2021'!$B$7:$B$15</c:f>
              <c:numCache>
                <c:formatCode>0%</c:formatCode>
                <c:ptCount val="9"/>
                <c:pt idx="0">
                  <c:v>0.4189090909090909</c:v>
                </c:pt>
                <c:pt idx="1">
                  <c:v>0.37527272727272726</c:v>
                </c:pt>
                <c:pt idx="2">
                  <c:v>0.22181818181818183</c:v>
                </c:pt>
                <c:pt idx="3">
                  <c:v>0.17381818181818182</c:v>
                </c:pt>
                <c:pt idx="4">
                  <c:v>0.10327272727272727</c:v>
                </c:pt>
                <c:pt idx="5">
                  <c:v>7.3454545454545453E-2</c:v>
                </c:pt>
                <c:pt idx="6">
                  <c:v>1.6727272727272726E-2</c:v>
                </c:pt>
                <c:pt idx="7">
                  <c:v>1.3818181818181818E-2</c:v>
                </c:pt>
                <c:pt idx="8">
                  <c:v>0.16509090909090909</c:v>
                </c:pt>
              </c:numCache>
            </c:numRef>
          </c:val>
          <c:extLst>
            <c:ext xmlns:c16="http://schemas.microsoft.com/office/drawing/2014/chart" uri="{C3380CC4-5D6E-409C-BE32-E72D297353CC}">
              <c16:uniqueId val="{00000000-BCC1-4285-9983-CE3108056569}"/>
            </c:ext>
          </c:extLst>
        </c:ser>
        <c:dLbls>
          <c:dLblPos val="outEnd"/>
          <c:showLegendKey val="0"/>
          <c:showVal val="1"/>
          <c:showCatName val="0"/>
          <c:showSerName val="0"/>
          <c:showPercent val="0"/>
          <c:showBubbleSize val="0"/>
        </c:dLbls>
        <c:gapWidth val="182"/>
        <c:axId val="1348081855"/>
        <c:axId val="1348090015"/>
      </c:barChart>
      <c:catAx>
        <c:axId val="13480818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48090015"/>
        <c:crosses val="autoZero"/>
        <c:auto val="1"/>
        <c:lblAlgn val="ctr"/>
        <c:lblOffset val="100"/>
        <c:noMultiLvlLbl val="0"/>
      </c:catAx>
      <c:valAx>
        <c:axId val="134809001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4808185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81B543-0C2F-4AEE-9F8F-6E1F1F2D61E0}" type="datetimeFigureOut">
              <a:rPr lang="en-CA" smtClean="0"/>
              <a:t>2023-05-26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022BF-8451-443B-82EA-50213053CDE4}" type="slidenum">
              <a:rPr lang="en-CA" smtClean="0"/>
              <a:t>‹#›</a:t>
            </a:fld>
            <a:endParaRPr lang="en-CA"/>
          </a:p>
        </p:txBody>
      </p:sp>
    </p:spTree>
    <p:extLst>
      <p:ext uri="{BB962C8B-B14F-4D97-AF65-F5344CB8AC3E}">
        <p14:creationId xmlns:p14="http://schemas.microsoft.com/office/powerpoint/2010/main" val="3368908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EACCA9-1D15-4A45-AA82-A8500F7C843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80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Anthony</a:t>
            </a:r>
            <a:endParaRPr lang="en-CA" dirty="0"/>
          </a:p>
          <a:p>
            <a:endParaRPr lang="en-CA" dirty="0"/>
          </a:p>
        </p:txBody>
      </p:sp>
      <p:sp>
        <p:nvSpPr>
          <p:cNvPr id="4" name="Slide Number Placeholder 3"/>
          <p:cNvSpPr>
            <a:spLocks noGrp="1"/>
          </p:cNvSpPr>
          <p:nvPr>
            <p:ph type="sldNum" sz="quarter" idx="5"/>
          </p:nvPr>
        </p:nvSpPr>
        <p:spPr/>
        <p:txBody>
          <a:bodyPr/>
          <a:lstStyle/>
          <a:p>
            <a:fld id="{0F2022BF-8451-443B-82EA-50213053CDE4}" type="slidenum">
              <a:rPr lang="en-CA" smtClean="0"/>
              <a:t>11</a:t>
            </a:fld>
            <a:endParaRPr lang="en-CA"/>
          </a:p>
        </p:txBody>
      </p:sp>
    </p:spTree>
    <p:extLst>
      <p:ext uri="{BB962C8B-B14F-4D97-AF65-F5344CB8AC3E}">
        <p14:creationId xmlns:p14="http://schemas.microsoft.com/office/powerpoint/2010/main" val="19764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Anthony</a:t>
            </a:r>
            <a:endParaRPr lang="en-CA" dirty="0"/>
          </a:p>
          <a:p>
            <a:endParaRPr lang="en-CA" dirty="0"/>
          </a:p>
        </p:txBody>
      </p:sp>
      <p:sp>
        <p:nvSpPr>
          <p:cNvPr id="4" name="Slide Number Placeholder 3"/>
          <p:cNvSpPr>
            <a:spLocks noGrp="1"/>
          </p:cNvSpPr>
          <p:nvPr>
            <p:ph type="sldNum" sz="quarter" idx="5"/>
          </p:nvPr>
        </p:nvSpPr>
        <p:spPr/>
        <p:txBody>
          <a:bodyPr/>
          <a:lstStyle/>
          <a:p>
            <a:fld id="{0F2022BF-8451-443B-82EA-50213053CDE4}" type="slidenum">
              <a:rPr lang="en-CA" smtClean="0"/>
              <a:t>12</a:t>
            </a:fld>
            <a:endParaRPr lang="en-CA"/>
          </a:p>
        </p:txBody>
      </p:sp>
    </p:spTree>
    <p:extLst>
      <p:ext uri="{BB962C8B-B14F-4D97-AF65-F5344CB8AC3E}">
        <p14:creationId xmlns:p14="http://schemas.microsoft.com/office/powerpoint/2010/main" val="1370344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Anthony</a:t>
            </a:r>
            <a:endParaRPr lang="en-CA" dirty="0"/>
          </a:p>
          <a:p>
            <a:endParaRPr lang="en-CA" dirty="0"/>
          </a:p>
        </p:txBody>
      </p:sp>
      <p:sp>
        <p:nvSpPr>
          <p:cNvPr id="4" name="Slide Number Placeholder 3"/>
          <p:cNvSpPr>
            <a:spLocks noGrp="1"/>
          </p:cNvSpPr>
          <p:nvPr>
            <p:ph type="sldNum" sz="quarter" idx="5"/>
          </p:nvPr>
        </p:nvSpPr>
        <p:spPr/>
        <p:txBody>
          <a:bodyPr/>
          <a:lstStyle/>
          <a:p>
            <a:fld id="{0F2022BF-8451-443B-82EA-50213053CDE4}" type="slidenum">
              <a:rPr lang="en-CA" smtClean="0"/>
              <a:t>13</a:t>
            </a:fld>
            <a:endParaRPr lang="en-CA"/>
          </a:p>
        </p:txBody>
      </p:sp>
    </p:spTree>
    <p:extLst>
      <p:ext uri="{BB962C8B-B14F-4D97-AF65-F5344CB8AC3E}">
        <p14:creationId xmlns:p14="http://schemas.microsoft.com/office/powerpoint/2010/main" val="351263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62626"/>
                </a:solidFill>
              </a:rPr>
              <a:t>Q9 &amp;10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62626"/>
                </a:solidFill>
              </a:rPr>
              <a:t>If you decided to purchase a home, what challenges do you face to homeownership? &amp; ,What challenges did you face when purchasing your first home?</a:t>
            </a:r>
          </a:p>
          <a:p>
            <a:endParaRPr lang="en-US" dirty="0"/>
          </a:p>
          <a:p>
            <a:r>
              <a:rPr lang="en-US" dirty="0"/>
              <a:t>Dom</a:t>
            </a:r>
          </a:p>
          <a:p>
            <a:r>
              <a:rPr lang="en-US" dirty="0"/>
              <a:t>Taxes – expenses</a:t>
            </a:r>
          </a:p>
          <a:p>
            <a:r>
              <a:rPr lang="en-US" dirty="0"/>
              <a:t>Property Maintenance -</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022BF-8451-443B-82EA-50213053CDE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6022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F2022BF-8451-443B-82EA-50213053CDE4}" type="slidenum">
              <a:rPr lang="en-CA" smtClean="0"/>
              <a:t>16</a:t>
            </a:fld>
            <a:endParaRPr lang="en-CA"/>
          </a:p>
        </p:txBody>
      </p:sp>
    </p:spTree>
    <p:extLst>
      <p:ext uri="{BB962C8B-B14F-4D97-AF65-F5344CB8AC3E}">
        <p14:creationId xmlns:p14="http://schemas.microsoft.com/office/powerpoint/2010/main" val="3522395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Anthony</a:t>
            </a:r>
            <a:endParaRPr lang="en-CA" dirty="0"/>
          </a:p>
        </p:txBody>
      </p:sp>
      <p:sp>
        <p:nvSpPr>
          <p:cNvPr id="4" name="Slide Number Placeholder 3"/>
          <p:cNvSpPr>
            <a:spLocks noGrp="1"/>
          </p:cNvSpPr>
          <p:nvPr>
            <p:ph type="sldNum" sz="quarter" idx="5"/>
          </p:nvPr>
        </p:nvSpPr>
        <p:spPr/>
        <p:txBody>
          <a:bodyPr/>
          <a:lstStyle/>
          <a:p>
            <a:fld id="{0F2022BF-8451-443B-82EA-50213053CDE4}" type="slidenum">
              <a:rPr lang="en-CA" smtClean="0"/>
              <a:t>18</a:t>
            </a:fld>
            <a:endParaRPr lang="en-CA"/>
          </a:p>
        </p:txBody>
      </p:sp>
    </p:spTree>
    <p:extLst>
      <p:ext uri="{BB962C8B-B14F-4D97-AF65-F5344CB8AC3E}">
        <p14:creationId xmlns:p14="http://schemas.microsoft.com/office/powerpoint/2010/main" val="3152938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Anthony</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022BF-8451-443B-82EA-50213053CDE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4123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Anthony</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022BF-8451-443B-82EA-50213053CDE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2622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Anthony</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022BF-8451-443B-82EA-50213053CDE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2428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Anthony</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022BF-8451-443B-82EA-50213053CDE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7470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Dom</a:t>
            </a:r>
            <a:endParaRPr lang="en-CA" dirty="0"/>
          </a:p>
        </p:txBody>
      </p:sp>
      <p:sp>
        <p:nvSpPr>
          <p:cNvPr id="4" name="Slide Number Placeholder 3"/>
          <p:cNvSpPr>
            <a:spLocks noGrp="1"/>
          </p:cNvSpPr>
          <p:nvPr>
            <p:ph type="sldNum" sz="quarter" idx="5"/>
          </p:nvPr>
        </p:nvSpPr>
        <p:spPr/>
        <p:txBody>
          <a:bodyPr/>
          <a:lstStyle/>
          <a:p>
            <a:fld id="{0F2022BF-8451-443B-82EA-50213053CDE4}" type="slidenum">
              <a:rPr lang="en-CA" smtClean="0"/>
              <a:t>3</a:t>
            </a:fld>
            <a:endParaRPr lang="en-CA"/>
          </a:p>
        </p:txBody>
      </p:sp>
    </p:spTree>
    <p:extLst>
      <p:ext uri="{BB962C8B-B14F-4D97-AF65-F5344CB8AC3E}">
        <p14:creationId xmlns:p14="http://schemas.microsoft.com/office/powerpoint/2010/main" val="3593004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Dom</a:t>
            </a:r>
          </a:p>
          <a:p>
            <a:r>
              <a:rPr lang="en-US" dirty="0"/>
              <a:t>Roommate </a:t>
            </a:r>
          </a:p>
          <a:p>
            <a:endParaRPr lang="en-CA" dirty="0"/>
          </a:p>
          <a:p>
            <a:endParaRPr lang="en-CA" dirty="0"/>
          </a:p>
          <a:p>
            <a:r>
              <a:rPr lang="en-US" dirty="0"/>
              <a:t>What questions do you have about shared equity models? &amp; What concerns would you have about using a shared equity approach?</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022BF-8451-443B-82EA-50213053CDE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346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Dom</a:t>
            </a:r>
            <a:endParaRPr lang="en-CA" dirty="0"/>
          </a:p>
        </p:txBody>
      </p:sp>
      <p:sp>
        <p:nvSpPr>
          <p:cNvPr id="4" name="Slide Number Placeholder 3"/>
          <p:cNvSpPr>
            <a:spLocks noGrp="1"/>
          </p:cNvSpPr>
          <p:nvPr>
            <p:ph type="sldNum" sz="quarter" idx="5"/>
          </p:nvPr>
        </p:nvSpPr>
        <p:spPr/>
        <p:txBody>
          <a:bodyPr/>
          <a:lstStyle/>
          <a:p>
            <a:fld id="{0F2022BF-8451-443B-82EA-50213053CDE4}" type="slidenum">
              <a:rPr lang="en-CA" smtClean="0"/>
              <a:t>25</a:t>
            </a:fld>
            <a:endParaRPr lang="en-CA"/>
          </a:p>
        </p:txBody>
      </p:sp>
    </p:spTree>
    <p:extLst>
      <p:ext uri="{BB962C8B-B14F-4D97-AF65-F5344CB8AC3E}">
        <p14:creationId xmlns:p14="http://schemas.microsoft.com/office/powerpoint/2010/main" val="1828845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Dom</a:t>
            </a:r>
            <a:endParaRPr lang="en-CA" dirty="0"/>
          </a:p>
        </p:txBody>
      </p:sp>
      <p:sp>
        <p:nvSpPr>
          <p:cNvPr id="4" name="Slide Number Placeholder 3"/>
          <p:cNvSpPr>
            <a:spLocks noGrp="1"/>
          </p:cNvSpPr>
          <p:nvPr>
            <p:ph type="sldNum" sz="quarter" idx="5"/>
          </p:nvPr>
        </p:nvSpPr>
        <p:spPr/>
        <p:txBody>
          <a:bodyPr/>
          <a:lstStyle/>
          <a:p>
            <a:fld id="{0F2022BF-8451-443B-82EA-50213053CDE4}" type="slidenum">
              <a:rPr lang="en-CA" smtClean="0"/>
              <a:t>4</a:t>
            </a:fld>
            <a:endParaRPr lang="en-CA"/>
          </a:p>
        </p:txBody>
      </p:sp>
    </p:spTree>
    <p:extLst>
      <p:ext uri="{BB962C8B-B14F-4D97-AF65-F5344CB8AC3E}">
        <p14:creationId xmlns:p14="http://schemas.microsoft.com/office/powerpoint/2010/main" val="2349792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Dom</a:t>
            </a:r>
            <a:endParaRPr lang="en-CA" dirty="0"/>
          </a:p>
        </p:txBody>
      </p:sp>
      <p:sp>
        <p:nvSpPr>
          <p:cNvPr id="4" name="Slide Number Placeholder 3"/>
          <p:cNvSpPr>
            <a:spLocks noGrp="1"/>
          </p:cNvSpPr>
          <p:nvPr>
            <p:ph type="sldNum" sz="quarter" idx="5"/>
          </p:nvPr>
        </p:nvSpPr>
        <p:spPr/>
        <p:txBody>
          <a:bodyPr/>
          <a:lstStyle/>
          <a:p>
            <a:fld id="{0F2022BF-8451-443B-82EA-50213053CDE4}" type="slidenum">
              <a:rPr lang="en-CA" smtClean="0"/>
              <a:t>5</a:t>
            </a:fld>
            <a:endParaRPr lang="en-CA"/>
          </a:p>
        </p:txBody>
      </p:sp>
    </p:spTree>
    <p:extLst>
      <p:ext uri="{BB962C8B-B14F-4D97-AF65-F5344CB8AC3E}">
        <p14:creationId xmlns:p14="http://schemas.microsoft.com/office/powerpoint/2010/main" val="3571390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Anthony</a:t>
            </a:r>
            <a:endParaRPr lang="en-CA" dirty="0"/>
          </a:p>
        </p:txBody>
      </p:sp>
      <p:sp>
        <p:nvSpPr>
          <p:cNvPr id="4" name="Slide Number Placeholder 3"/>
          <p:cNvSpPr>
            <a:spLocks noGrp="1"/>
          </p:cNvSpPr>
          <p:nvPr>
            <p:ph type="sldNum" sz="quarter" idx="5"/>
          </p:nvPr>
        </p:nvSpPr>
        <p:spPr/>
        <p:txBody>
          <a:bodyPr/>
          <a:lstStyle/>
          <a:p>
            <a:fld id="{0F2022BF-8451-443B-82EA-50213053CDE4}" type="slidenum">
              <a:rPr lang="en-CA" smtClean="0"/>
              <a:t>6</a:t>
            </a:fld>
            <a:endParaRPr lang="en-CA"/>
          </a:p>
        </p:txBody>
      </p:sp>
    </p:spTree>
    <p:extLst>
      <p:ext uri="{BB962C8B-B14F-4D97-AF65-F5344CB8AC3E}">
        <p14:creationId xmlns:p14="http://schemas.microsoft.com/office/powerpoint/2010/main" val="3908226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Anthony</a:t>
            </a:r>
            <a:endParaRPr lang="en-CA" dirty="0"/>
          </a:p>
          <a:p>
            <a:endParaRPr lang="en-CA" dirty="0"/>
          </a:p>
        </p:txBody>
      </p:sp>
      <p:sp>
        <p:nvSpPr>
          <p:cNvPr id="4" name="Slide Number Placeholder 3"/>
          <p:cNvSpPr>
            <a:spLocks noGrp="1"/>
          </p:cNvSpPr>
          <p:nvPr>
            <p:ph type="sldNum" sz="quarter" idx="5"/>
          </p:nvPr>
        </p:nvSpPr>
        <p:spPr/>
        <p:txBody>
          <a:bodyPr/>
          <a:lstStyle/>
          <a:p>
            <a:fld id="{0F2022BF-8451-443B-82EA-50213053CDE4}" type="slidenum">
              <a:rPr lang="en-CA" smtClean="0"/>
              <a:t>7</a:t>
            </a:fld>
            <a:endParaRPr lang="en-CA"/>
          </a:p>
        </p:txBody>
      </p:sp>
    </p:spTree>
    <p:extLst>
      <p:ext uri="{BB962C8B-B14F-4D97-AF65-F5344CB8AC3E}">
        <p14:creationId xmlns:p14="http://schemas.microsoft.com/office/powerpoint/2010/main" val="3955470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Anthony</a:t>
            </a:r>
            <a:endParaRPr lang="en-CA" dirty="0"/>
          </a:p>
          <a:p>
            <a:endParaRPr lang="en-CA" dirty="0"/>
          </a:p>
        </p:txBody>
      </p:sp>
      <p:sp>
        <p:nvSpPr>
          <p:cNvPr id="4" name="Slide Number Placeholder 3"/>
          <p:cNvSpPr>
            <a:spLocks noGrp="1"/>
          </p:cNvSpPr>
          <p:nvPr>
            <p:ph type="sldNum" sz="quarter" idx="5"/>
          </p:nvPr>
        </p:nvSpPr>
        <p:spPr/>
        <p:txBody>
          <a:bodyPr/>
          <a:lstStyle/>
          <a:p>
            <a:fld id="{0F2022BF-8451-443B-82EA-50213053CDE4}" type="slidenum">
              <a:rPr lang="en-CA" smtClean="0"/>
              <a:t>8</a:t>
            </a:fld>
            <a:endParaRPr lang="en-CA"/>
          </a:p>
        </p:txBody>
      </p:sp>
    </p:spTree>
    <p:extLst>
      <p:ext uri="{BB962C8B-B14F-4D97-AF65-F5344CB8AC3E}">
        <p14:creationId xmlns:p14="http://schemas.microsoft.com/office/powerpoint/2010/main" val="2043539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Anthony</a:t>
            </a:r>
            <a:endParaRPr lang="en-CA" dirty="0"/>
          </a:p>
          <a:p>
            <a:endParaRPr lang="en-CA" dirty="0"/>
          </a:p>
        </p:txBody>
      </p:sp>
      <p:sp>
        <p:nvSpPr>
          <p:cNvPr id="4" name="Slide Number Placeholder 3"/>
          <p:cNvSpPr>
            <a:spLocks noGrp="1"/>
          </p:cNvSpPr>
          <p:nvPr>
            <p:ph type="sldNum" sz="quarter" idx="5"/>
          </p:nvPr>
        </p:nvSpPr>
        <p:spPr/>
        <p:txBody>
          <a:bodyPr/>
          <a:lstStyle/>
          <a:p>
            <a:fld id="{0F2022BF-8451-443B-82EA-50213053CDE4}" type="slidenum">
              <a:rPr lang="en-CA" smtClean="0"/>
              <a:t>9</a:t>
            </a:fld>
            <a:endParaRPr lang="en-CA"/>
          </a:p>
        </p:txBody>
      </p:sp>
    </p:spTree>
    <p:extLst>
      <p:ext uri="{BB962C8B-B14F-4D97-AF65-F5344CB8AC3E}">
        <p14:creationId xmlns:p14="http://schemas.microsoft.com/office/powerpoint/2010/main" val="2475320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Anthony</a:t>
            </a:r>
            <a:endParaRPr lang="en-CA" dirty="0"/>
          </a:p>
          <a:p>
            <a:endParaRPr lang="en-CA" dirty="0"/>
          </a:p>
        </p:txBody>
      </p:sp>
      <p:sp>
        <p:nvSpPr>
          <p:cNvPr id="4" name="Slide Number Placeholder 3"/>
          <p:cNvSpPr>
            <a:spLocks noGrp="1"/>
          </p:cNvSpPr>
          <p:nvPr>
            <p:ph type="sldNum" sz="quarter" idx="5"/>
          </p:nvPr>
        </p:nvSpPr>
        <p:spPr/>
        <p:txBody>
          <a:bodyPr/>
          <a:lstStyle/>
          <a:p>
            <a:fld id="{0F2022BF-8451-443B-82EA-50213053CDE4}" type="slidenum">
              <a:rPr lang="en-CA" smtClean="0"/>
              <a:t>10</a:t>
            </a:fld>
            <a:endParaRPr lang="en-CA"/>
          </a:p>
        </p:txBody>
      </p:sp>
    </p:spTree>
    <p:extLst>
      <p:ext uri="{BB962C8B-B14F-4D97-AF65-F5344CB8AC3E}">
        <p14:creationId xmlns:p14="http://schemas.microsoft.com/office/powerpoint/2010/main" val="40478954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DAF61AA-5A98-4049-A93E-477E5505141A}" type="datetimeFigureOut">
              <a:rPr lang="en-US" smtClean="0"/>
              <a:t>5/26/2023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3B850FF-6169-4056-8077-06FFA93A5366}"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8389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pPr/>
              <a:t>5/26/2023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3935888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AF61AA-5A98-4049-A93E-477E5505141A}" type="datetimeFigureOut">
              <a:rPr lang="en-US" smtClean="0"/>
              <a:pPr/>
              <a:t>5/26/2023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2160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AF61AA-5A98-4049-A93E-477E5505141A}" type="datetimeFigureOut">
              <a:rPr lang="en-US" smtClean="0"/>
              <a:pPr/>
              <a:t>5/26/2023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2904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AF61AA-5A98-4049-A93E-477E5505141A}" type="datetimeFigureOut">
              <a:rPr lang="en-US" smtClean="0"/>
              <a:pPr/>
              <a:t>5/26/2023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1149480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AF61AA-5A98-4049-A93E-477E5505141A}" type="datetimeFigureOut">
              <a:rPr lang="en-US" smtClean="0"/>
              <a:pPr/>
              <a:t>5/26/2023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1640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AF61AA-5A98-4049-A93E-477E5505141A}" type="datetimeFigureOut">
              <a:rPr lang="en-US" smtClean="0"/>
              <a:pPr/>
              <a:t>5/26/2023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1063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6051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8213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95520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AF61AA-5A98-4049-A93E-477E5505141A}"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734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AF61AA-5A98-4049-A93E-477E5505141A}" type="datetimeFigureOut">
              <a:rPr lang="en-US" smtClean="0"/>
              <a:t>5/26/2023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529263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AF61AA-5A98-4049-A93E-477E5505141A}" type="datetimeFigureOut">
              <a:rPr lang="en-US" smtClean="0"/>
              <a:t>5/26/2023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186968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AF61AA-5A98-4049-A93E-477E5505141A}" type="datetimeFigureOut">
              <a:rPr lang="en-US" smtClean="0"/>
              <a:t>5/26/2023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9214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F61AA-5A98-4049-A93E-477E5505141A}" type="datetimeFigureOut">
              <a:rPr lang="en-US" smtClean="0"/>
              <a:t>5/26/2023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96446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t>5/26/2023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39676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t>5/26/2023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27346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DAF61AA-5A98-4049-A93E-477E5505141A}" type="datetimeFigureOut">
              <a:rPr lang="en-US" smtClean="0"/>
              <a:pPr/>
              <a:t>5/26/2023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1359253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apiscitelli@conestogac.on.ca" TargetMode="External"/><Relationship Id="rId2" Type="http://schemas.openxmlformats.org/officeDocument/2006/relationships/hyperlink" Target="mailto:ddepasquale@conestogac.on.c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87FC5-E531-DF4C-557A-FF44FECA72AC}"/>
              </a:ext>
            </a:extLst>
          </p:cNvPr>
          <p:cNvSpPr>
            <a:spLocks noGrp="1"/>
          </p:cNvSpPr>
          <p:nvPr>
            <p:ph type="title"/>
          </p:nvPr>
        </p:nvSpPr>
        <p:spPr/>
        <p:txBody>
          <a:bodyPr/>
          <a:lstStyle/>
          <a:p>
            <a:r>
              <a:rPr lang="en-US" dirty="0"/>
              <a:t>Abstract</a:t>
            </a:r>
            <a:endParaRPr lang="en-CA" dirty="0"/>
          </a:p>
        </p:txBody>
      </p:sp>
      <p:sp>
        <p:nvSpPr>
          <p:cNvPr id="3" name="Content Placeholder 2">
            <a:extLst>
              <a:ext uri="{FF2B5EF4-FFF2-40B4-BE49-F238E27FC236}">
                <a16:creationId xmlns:a16="http://schemas.microsoft.com/office/drawing/2014/main" id="{87D90398-5631-A3D5-53C2-206268708176}"/>
              </a:ext>
            </a:extLst>
          </p:cNvPr>
          <p:cNvSpPr>
            <a:spLocks noGrp="1"/>
          </p:cNvSpPr>
          <p:nvPr>
            <p:ph idx="1"/>
          </p:nvPr>
        </p:nvSpPr>
        <p:spPr/>
        <p:txBody>
          <a:bodyPr>
            <a:normAutofit fontScale="92500" lnSpcReduction="10000"/>
          </a:bodyPr>
          <a:lstStyle/>
          <a:p>
            <a:pPr marL="0" indent="0">
              <a:buNone/>
            </a:pPr>
            <a:r>
              <a:rPr lang="en-CA" dirty="0">
                <a:effectLst/>
                <a:latin typeface="Times New Roman" panose="02020603050405020304" pitchFamily="18" charset="0"/>
                <a:ea typeface="Calibri" panose="020F0502020204030204" pitchFamily="34" charset="0"/>
                <a:cs typeface="Times New Roman" panose="02020603050405020304" pitchFamily="18" charset="0"/>
              </a:rPr>
              <a:t>A survey of Ontarians was conducted to deepen understanding of the perceived barriers Canadians face to entering the housing market. The survey specifically focuses on the awareness and willingness of renters to access non-traditional mechanisms of entering the market including rent-to-own, shared equity models, and co-ownership. This presentation will share the awareness levels of Ontarians of these different models and explore results of a survey experiment, which presents the shared equity model using two different frames. Implications of these findings will be explored. The study is being conducted in partnership with </a:t>
            </a:r>
            <a:r>
              <a:rPr lang="en-CA" dirty="0" err="1">
                <a:effectLst/>
                <a:latin typeface="Times New Roman" panose="02020603050405020304" pitchFamily="18" charset="0"/>
                <a:ea typeface="Calibri" panose="020F0502020204030204" pitchFamily="34" charset="0"/>
                <a:cs typeface="Times New Roman" panose="02020603050405020304" pitchFamily="18" charset="0"/>
              </a:rPr>
              <a:t>Ourboro</a:t>
            </a:r>
            <a:r>
              <a:rPr lang="en-CA" dirty="0">
                <a:effectLst/>
                <a:latin typeface="Times New Roman" panose="02020603050405020304" pitchFamily="18" charset="0"/>
                <a:ea typeface="Calibri" panose="020F0502020204030204" pitchFamily="34" charset="0"/>
                <a:cs typeface="Times New Roman" panose="02020603050405020304" pitchFamily="18" charset="0"/>
              </a:rPr>
              <a:t>, a social purpose organization which uses the share equity model to help Canadians purchase a home.</a:t>
            </a:r>
            <a:endParaRPr lang="en-CA"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763467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AD060F-1C80-E79D-FAF5-11BE17EF247B}"/>
              </a:ext>
            </a:extLst>
          </p:cNvPr>
          <p:cNvSpPr>
            <a:spLocks noGrp="1"/>
          </p:cNvSpPr>
          <p:nvPr>
            <p:ph type="title"/>
          </p:nvPr>
        </p:nvSpPr>
        <p:spPr/>
        <p:txBody>
          <a:bodyPr/>
          <a:lstStyle/>
          <a:p>
            <a:r>
              <a:rPr lang="en-US" dirty="0"/>
              <a:t>Purchase Intent</a:t>
            </a:r>
            <a:endParaRPr lang="en-CA" dirty="0"/>
          </a:p>
        </p:txBody>
      </p:sp>
      <p:sp>
        <p:nvSpPr>
          <p:cNvPr id="5" name="Text Placeholder 4">
            <a:extLst>
              <a:ext uri="{FF2B5EF4-FFF2-40B4-BE49-F238E27FC236}">
                <a16:creationId xmlns:a16="http://schemas.microsoft.com/office/drawing/2014/main" id="{679657C7-F3FF-788F-0A98-E74B16268186}"/>
              </a:ext>
            </a:extLst>
          </p:cNvPr>
          <p:cNvSpPr>
            <a:spLocks noGrp="1"/>
          </p:cNvSpPr>
          <p:nvPr>
            <p:ph type="body" idx="1"/>
          </p:nvPr>
        </p:nvSpPr>
        <p:spPr/>
        <p:txBody>
          <a:bodyPr/>
          <a:lstStyle/>
          <a:p>
            <a:r>
              <a:rPr lang="en-US" dirty="0"/>
              <a:t>Regression Analysis</a:t>
            </a:r>
            <a:endParaRPr lang="en-CA" dirty="0"/>
          </a:p>
        </p:txBody>
      </p:sp>
    </p:spTree>
    <p:extLst>
      <p:ext uri="{BB962C8B-B14F-4D97-AF65-F5344CB8AC3E}">
        <p14:creationId xmlns:p14="http://schemas.microsoft.com/office/powerpoint/2010/main" val="3955029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2E7A4-4EB5-EEBB-E074-5D17FB1447F5}"/>
              </a:ext>
            </a:extLst>
          </p:cNvPr>
          <p:cNvSpPr>
            <a:spLocks noGrp="1"/>
          </p:cNvSpPr>
          <p:nvPr>
            <p:ph type="title"/>
          </p:nvPr>
        </p:nvSpPr>
        <p:spPr/>
        <p:txBody>
          <a:bodyPr>
            <a:normAutofit fontScale="90000"/>
          </a:bodyPr>
          <a:lstStyle/>
          <a:p>
            <a:r>
              <a:rPr lang="en-US" dirty="0"/>
              <a:t>Renters with Higher scores on the Purchase Intent Index:</a:t>
            </a:r>
            <a:endParaRPr lang="en-CA" dirty="0"/>
          </a:p>
        </p:txBody>
      </p:sp>
      <p:sp>
        <p:nvSpPr>
          <p:cNvPr id="3" name="Content Placeholder 2">
            <a:extLst>
              <a:ext uri="{FF2B5EF4-FFF2-40B4-BE49-F238E27FC236}">
                <a16:creationId xmlns:a16="http://schemas.microsoft.com/office/drawing/2014/main" id="{C67DD315-726C-49A9-ADAD-7C426711BB19}"/>
              </a:ext>
            </a:extLst>
          </p:cNvPr>
          <p:cNvSpPr>
            <a:spLocks noGrp="1"/>
          </p:cNvSpPr>
          <p:nvPr>
            <p:ph idx="1"/>
          </p:nvPr>
        </p:nvSpPr>
        <p:spPr/>
        <p:txBody>
          <a:bodyPr>
            <a:normAutofit lnSpcReduction="10000"/>
          </a:bodyPr>
          <a:lstStyle/>
          <a:p>
            <a:r>
              <a:rPr lang="en-US" dirty="0"/>
              <a:t>Were less confident in their ability to manage their finances</a:t>
            </a:r>
          </a:p>
          <a:p>
            <a:r>
              <a:rPr lang="en-US" dirty="0"/>
              <a:t>Were more willing to take on financial risk</a:t>
            </a:r>
          </a:p>
          <a:p>
            <a:r>
              <a:rPr lang="en-CA" dirty="0"/>
              <a:t>Had a higher tolerance for taking risks.</a:t>
            </a:r>
          </a:p>
          <a:p>
            <a:r>
              <a:rPr lang="en-CA" dirty="0"/>
              <a:t>Were more likely to have children.</a:t>
            </a:r>
          </a:p>
          <a:p>
            <a:r>
              <a:rPr lang="en-CA" dirty="0"/>
              <a:t>Were married/living with a partner.</a:t>
            </a:r>
          </a:p>
          <a:p>
            <a:r>
              <a:rPr lang="en-CA" dirty="0"/>
              <a:t>Tended to be younger.</a:t>
            </a:r>
          </a:p>
          <a:p>
            <a:r>
              <a:rPr lang="en-CA" dirty="0"/>
              <a:t>Were full-time, part-time or self-employed or a homemaker.</a:t>
            </a:r>
          </a:p>
        </p:txBody>
      </p:sp>
      <p:sp>
        <p:nvSpPr>
          <p:cNvPr id="4" name="TextBox 3">
            <a:extLst>
              <a:ext uri="{FF2B5EF4-FFF2-40B4-BE49-F238E27FC236}">
                <a16:creationId xmlns:a16="http://schemas.microsoft.com/office/drawing/2014/main" id="{7FF6D935-596A-6E8C-F099-873A9C0573EC}"/>
              </a:ext>
            </a:extLst>
          </p:cNvPr>
          <p:cNvSpPr txBox="1"/>
          <p:nvPr/>
        </p:nvSpPr>
        <p:spPr>
          <a:xfrm>
            <a:off x="5562531" y="6519446"/>
            <a:ext cx="6155857" cy="338554"/>
          </a:xfrm>
          <a:prstGeom prst="rect">
            <a:avLst/>
          </a:prstGeom>
          <a:noFill/>
        </p:spPr>
        <p:txBody>
          <a:bodyPr wrap="square">
            <a:spAutoFit/>
          </a:bodyPr>
          <a:lstStyle/>
          <a:p>
            <a:r>
              <a:rPr lang="en-US" sz="1600" dirty="0">
                <a:solidFill>
                  <a:srgbClr val="010205"/>
                </a:solidFill>
                <a:latin typeface="Arial" panose="020B0604020202020204" pitchFamily="34" charset="0"/>
              </a:rPr>
              <a:t> All results noted here were statistically significant and unweighted</a:t>
            </a:r>
            <a:endParaRPr lang="en-CA" sz="1600" dirty="0"/>
          </a:p>
        </p:txBody>
      </p:sp>
    </p:spTree>
    <p:extLst>
      <p:ext uri="{BB962C8B-B14F-4D97-AF65-F5344CB8AC3E}">
        <p14:creationId xmlns:p14="http://schemas.microsoft.com/office/powerpoint/2010/main" val="3667070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2E7A4-4EB5-EEBB-E074-5D17FB1447F5}"/>
              </a:ext>
            </a:extLst>
          </p:cNvPr>
          <p:cNvSpPr>
            <a:spLocks noGrp="1"/>
          </p:cNvSpPr>
          <p:nvPr>
            <p:ph type="title"/>
          </p:nvPr>
        </p:nvSpPr>
        <p:spPr/>
        <p:txBody>
          <a:bodyPr>
            <a:normAutofit fontScale="90000"/>
          </a:bodyPr>
          <a:lstStyle/>
          <a:p>
            <a:r>
              <a:rPr lang="en-US" dirty="0"/>
              <a:t>Purchase Intent Index Comparisons Continued</a:t>
            </a:r>
            <a:endParaRPr lang="en-CA" dirty="0"/>
          </a:p>
        </p:txBody>
      </p:sp>
      <p:sp>
        <p:nvSpPr>
          <p:cNvPr id="3" name="Content Placeholder 2">
            <a:extLst>
              <a:ext uri="{FF2B5EF4-FFF2-40B4-BE49-F238E27FC236}">
                <a16:creationId xmlns:a16="http://schemas.microsoft.com/office/drawing/2014/main" id="{C67DD315-726C-49A9-ADAD-7C426711BB19}"/>
              </a:ext>
            </a:extLst>
          </p:cNvPr>
          <p:cNvSpPr>
            <a:spLocks noGrp="1"/>
          </p:cNvSpPr>
          <p:nvPr>
            <p:ph sz="half" idx="1"/>
          </p:nvPr>
        </p:nvSpPr>
        <p:spPr>
          <a:xfrm>
            <a:off x="1298448" y="2560319"/>
            <a:ext cx="4718304" cy="3699803"/>
          </a:xfrm>
        </p:spPr>
        <p:txBody>
          <a:bodyPr>
            <a:normAutofit fontScale="92500" lnSpcReduction="10000"/>
          </a:bodyPr>
          <a:lstStyle/>
          <a:p>
            <a:r>
              <a:rPr lang="en-US" dirty="0"/>
              <a:t>Renters purchase intent rises as education increase.</a:t>
            </a:r>
          </a:p>
          <a:p>
            <a:r>
              <a:rPr lang="en-US" dirty="0"/>
              <a:t>Immigrant renters had a higher purchase intent, particularly recent immigrants.</a:t>
            </a:r>
          </a:p>
          <a:p>
            <a:r>
              <a:rPr lang="en-US" dirty="0"/>
              <a:t>No significant difference in purchase intent by region for renters.</a:t>
            </a:r>
          </a:p>
          <a:p>
            <a:r>
              <a:rPr lang="en-US" dirty="0"/>
              <a:t>Purchase intent rises with income but falls with incomes over $150,000 for renters</a:t>
            </a:r>
          </a:p>
        </p:txBody>
      </p:sp>
      <p:sp>
        <p:nvSpPr>
          <p:cNvPr id="5" name="Content Placeholder 4">
            <a:extLst>
              <a:ext uri="{FF2B5EF4-FFF2-40B4-BE49-F238E27FC236}">
                <a16:creationId xmlns:a16="http://schemas.microsoft.com/office/drawing/2014/main" id="{7BB7B7CC-583A-D2A6-CEDD-599D1A1FF176}"/>
              </a:ext>
            </a:extLst>
          </p:cNvPr>
          <p:cNvSpPr>
            <a:spLocks noGrp="1"/>
          </p:cNvSpPr>
          <p:nvPr>
            <p:ph sz="half" idx="2"/>
          </p:nvPr>
        </p:nvSpPr>
        <p:spPr>
          <a:xfrm>
            <a:off x="6181344" y="2560320"/>
            <a:ext cx="4718304" cy="3699802"/>
          </a:xfrm>
        </p:spPr>
        <p:txBody>
          <a:bodyPr>
            <a:normAutofit fontScale="92500" lnSpcReduction="10000"/>
          </a:bodyPr>
          <a:lstStyle/>
          <a:p>
            <a:r>
              <a:rPr lang="en-US" dirty="0"/>
              <a:t>Purchase intent rises with net worth but drops once net worth of renters is over $250,000 </a:t>
            </a:r>
          </a:p>
          <a:p>
            <a:r>
              <a:rPr lang="en-US" dirty="0"/>
              <a:t>Renters who consider religion important to them have higher purchase intent.</a:t>
            </a:r>
          </a:p>
          <a:p>
            <a:r>
              <a:rPr lang="en-CA" dirty="0"/>
              <a:t>Individuals who are Muslim, Jewish, Hindu, or Sikh had higher purchase intent.</a:t>
            </a:r>
          </a:p>
        </p:txBody>
      </p:sp>
      <p:sp>
        <p:nvSpPr>
          <p:cNvPr id="6" name="TextBox 5">
            <a:extLst>
              <a:ext uri="{FF2B5EF4-FFF2-40B4-BE49-F238E27FC236}">
                <a16:creationId xmlns:a16="http://schemas.microsoft.com/office/drawing/2014/main" id="{0D1E33EA-77A7-D7D9-20ED-01174F3A8DF9}"/>
              </a:ext>
            </a:extLst>
          </p:cNvPr>
          <p:cNvSpPr txBox="1"/>
          <p:nvPr/>
        </p:nvSpPr>
        <p:spPr>
          <a:xfrm>
            <a:off x="5562531" y="6519446"/>
            <a:ext cx="6155857" cy="338554"/>
          </a:xfrm>
          <a:prstGeom prst="rect">
            <a:avLst/>
          </a:prstGeom>
          <a:noFill/>
        </p:spPr>
        <p:txBody>
          <a:bodyPr wrap="square">
            <a:spAutoFit/>
          </a:bodyPr>
          <a:lstStyle/>
          <a:p>
            <a:r>
              <a:rPr lang="en-US" sz="1600" dirty="0">
                <a:solidFill>
                  <a:srgbClr val="010205"/>
                </a:solidFill>
                <a:latin typeface="Arial" panose="020B0604020202020204" pitchFamily="34" charset="0"/>
              </a:rPr>
              <a:t> All results noted here were statistically significant and unweighted</a:t>
            </a:r>
            <a:endParaRPr lang="en-CA" sz="1600" dirty="0"/>
          </a:p>
        </p:txBody>
      </p:sp>
    </p:spTree>
    <p:extLst>
      <p:ext uri="{BB962C8B-B14F-4D97-AF65-F5344CB8AC3E}">
        <p14:creationId xmlns:p14="http://schemas.microsoft.com/office/powerpoint/2010/main" val="1487915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4E5C7-94D6-2C54-8401-38AC3E6FC07C}"/>
              </a:ext>
            </a:extLst>
          </p:cNvPr>
          <p:cNvSpPr>
            <a:spLocks noGrp="1"/>
          </p:cNvSpPr>
          <p:nvPr>
            <p:ph type="title"/>
          </p:nvPr>
        </p:nvSpPr>
        <p:spPr/>
        <p:txBody>
          <a:bodyPr/>
          <a:lstStyle/>
          <a:p>
            <a:r>
              <a:rPr lang="en-US" dirty="0"/>
              <a:t>Purchase Intent Index Regression Results</a:t>
            </a:r>
            <a:endParaRPr lang="en-CA" dirty="0"/>
          </a:p>
        </p:txBody>
      </p:sp>
      <p:sp>
        <p:nvSpPr>
          <p:cNvPr id="3" name="Content Placeholder 2">
            <a:extLst>
              <a:ext uri="{FF2B5EF4-FFF2-40B4-BE49-F238E27FC236}">
                <a16:creationId xmlns:a16="http://schemas.microsoft.com/office/drawing/2014/main" id="{41152304-13A4-5ACB-769E-13587EF8F129}"/>
              </a:ext>
            </a:extLst>
          </p:cNvPr>
          <p:cNvSpPr>
            <a:spLocks noGrp="1"/>
          </p:cNvSpPr>
          <p:nvPr>
            <p:ph idx="1"/>
          </p:nvPr>
        </p:nvSpPr>
        <p:spPr/>
        <p:txBody>
          <a:bodyPr>
            <a:normAutofit fontScale="92500" lnSpcReduction="20000"/>
          </a:bodyPr>
          <a:lstStyle/>
          <a:p>
            <a:r>
              <a:rPr lang="en-US" dirty="0"/>
              <a:t>A regression analysis was run to identify the most important variables that explained purchase intent. </a:t>
            </a:r>
          </a:p>
          <a:p>
            <a:r>
              <a:rPr lang="en-US" dirty="0"/>
              <a:t>Higher purchase intent was found to be best predicted by:</a:t>
            </a:r>
          </a:p>
          <a:p>
            <a:pPr lvl="1"/>
            <a:r>
              <a:rPr lang="en-US" dirty="0"/>
              <a:t>Age (younger respondents had higher purchase intent)</a:t>
            </a:r>
          </a:p>
          <a:p>
            <a:pPr lvl="1"/>
            <a:r>
              <a:rPr lang="en-US" dirty="0"/>
              <a:t>Being willing to take on financial risk</a:t>
            </a:r>
          </a:p>
          <a:p>
            <a:pPr lvl="1"/>
            <a:r>
              <a:rPr lang="en-US" dirty="0"/>
              <a:t>Being in a relationship (living with a partner or married)</a:t>
            </a:r>
          </a:p>
          <a:p>
            <a:pPr lvl="1"/>
            <a:r>
              <a:rPr lang="en-US" dirty="0"/>
              <a:t>Religion  being important to the respondent</a:t>
            </a:r>
          </a:p>
          <a:p>
            <a:pPr lvl="1"/>
            <a:r>
              <a:rPr lang="en-US" dirty="0"/>
              <a:t>Having a higher level of education</a:t>
            </a:r>
          </a:p>
          <a:p>
            <a:pPr lvl="1"/>
            <a:r>
              <a:rPr lang="en-US" dirty="0"/>
              <a:t>Having a higher household income</a:t>
            </a:r>
          </a:p>
          <a:p>
            <a:pPr lvl="1"/>
            <a:endParaRPr lang="en-US" dirty="0"/>
          </a:p>
          <a:p>
            <a:pPr lvl="1"/>
            <a:endParaRPr lang="en-US" dirty="0"/>
          </a:p>
          <a:p>
            <a:endParaRPr lang="en-CA" dirty="0"/>
          </a:p>
        </p:txBody>
      </p:sp>
      <p:sp>
        <p:nvSpPr>
          <p:cNvPr id="5" name="TextBox 4">
            <a:extLst>
              <a:ext uri="{FF2B5EF4-FFF2-40B4-BE49-F238E27FC236}">
                <a16:creationId xmlns:a16="http://schemas.microsoft.com/office/drawing/2014/main" id="{74A642F4-3EEE-E473-C4FE-CD65F6035FC7}"/>
              </a:ext>
            </a:extLst>
          </p:cNvPr>
          <p:cNvSpPr txBox="1"/>
          <p:nvPr/>
        </p:nvSpPr>
        <p:spPr>
          <a:xfrm>
            <a:off x="5562531" y="6519446"/>
            <a:ext cx="6155857" cy="338554"/>
          </a:xfrm>
          <a:prstGeom prst="rect">
            <a:avLst/>
          </a:prstGeom>
          <a:noFill/>
        </p:spPr>
        <p:txBody>
          <a:bodyPr wrap="square">
            <a:spAutoFit/>
          </a:bodyPr>
          <a:lstStyle/>
          <a:p>
            <a:r>
              <a:rPr lang="en-US" sz="1600" dirty="0">
                <a:solidFill>
                  <a:srgbClr val="010205"/>
                </a:solidFill>
                <a:latin typeface="Arial" panose="020B0604020202020204" pitchFamily="34" charset="0"/>
              </a:rPr>
              <a:t> All results noted here were statistically significant and unweighted</a:t>
            </a:r>
            <a:endParaRPr lang="en-CA" sz="1600" dirty="0"/>
          </a:p>
        </p:txBody>
      </p:sp>
    </p:spTree>
    <p:extLst>
      <p:ext uri="{BB962C8B-B14F-4D97-AF65-F5344CB8AC3E}">
        <p14:creationId xmlns:p14="http://schemas.microsoft.com/office/powerpoint/2010/main" val="3680534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AD060F-1C80-E79D-FAF5-11BE17EF247B}"/>
              </a:ext>
            </a:extLst>
          </p:cNvPr>
          <p:cNvSpPr>
            <a:spLocks noGrp="1"/>
          </p:cNvSpPr>
          <p:nvPr>
            <p:ph type="title"/>
          </p:nvPr>
        </p:nvSpPr>
        <p:spPr/>
        <p:txBody>
          <a:bodyPr/>
          <a:lstStyle/>
          <a:p>
            <a:r>
              <a:rPr lang="en-US" dirty="0"/>
              <a:t>Changing Barriers</a:t>
            </a:r>
            <a:endParaRPr lang="en-CA" dirty="0"/>
          </a:p>
        </p:txBody>
      </p:sp>
      <p:sp>
        <p:nvSpPr>
          <p:cNvPr id="5" name="Text Placeholder 4">
            <a:extLst>
              <a:ext uri="{FF2B5EF4-FFF2-40B4-BE49-F238E27FC236}">
                <a16:creationId xmlns:a16="http://schemas.microsoft.com/office/drawing/2014/main" id="{679657C7-F3FF-788F-0A98-E74B16268186}"/>
              </a:ext>
            </a:extLst>
          </p:cNvPr>
          <p:cNvSpPr>
            <a:spLocks noGrp="1"/>
          </p:cNvSpPr>
          <p:nvPr>
            <p:ph type="body" idx="1"/>
          </p:nvPr>
        </p:nvSpPr>
        <p:spPr/>
        <p:txBody>
          <a:bodyPr/>
          <a:lstStyle/>
          <a:p>
            <a:r>
              <a:rPr lang="en-US" dirty="0"/>
              <a:t>Open Ended Questions</a:t>
            </a:r>
            <a:endParaRPr lang="en-CA" dirty="0"/>
          </a:p>
        </p:txBody>
      </p:sp>
    </p:spTree>
    <p:extLst>
      <p:ext uri="{BB962C8B-B14F-4D97-AF65-F5344CB8AC3E}">
        <p14:creationId xmlns:p14="http://schemas.microsoft.com/office/powerpoint/2010/main" val="1924149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77576E5-E7DB-46C7-B0D9-A0AB18787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A2C244BC-AB19-460B-9A7B-5BAFE9DEAB0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C2D7728D-2CB0-4ADE-B6BF-4BA8ED772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A3E0EDB8-8162-4D16-9521-52415777B0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27060CB3-C139-4548-A73F-74689C9292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17" name="Rectangle 16">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21" name="Rectangle 20">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25" name="Picture 24">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sp>
        <p:nvSpPr>
          <p:cNvPr id="2" name="Title 1">
            <a:extLst>
              <a:ext uri="{FF2B5EF4-FFF2-40B4-BE49-F238E27FC236}">
                <a16:creationId xmlns:a16="http://schemas.microsoft.com/office/drawing/2014/main" id="{F35954A7-E2AC-3B04-6486-D853084F989A}"/>
              </a:ext>
            </a:extLst>
          </p:cNvPr>
          <p:cNvSpPr>
            <a:spLocks noGrp="1"/>
          </p:cNvSpPr>
          <p:nvPr>
            <p:ph type="title"/>
          </p:nvPr>
        </p:nvSpPr>
        <p:spPr>
          <a:xfrm>
            <a:off x="1987984" y="507644"/>
            <a:ext cx="8342790" cy="781118"/>
          </a:xfrm>
        </p:spPr>
        <p:txBody>
          <a:bodyPr>
            <a:normAutofit/>
          </a:bodyPr>
          <a:lstStyle/>
          <a:p>
            <a:pPr defTabSz="393192"/>
            <a:r>
              <a:rPr lang="en-US" sz="4000" dirty="0">
                <a:solidFill>
                  <a:srgbClr val="262626"/>
                </a:solidFill>
              </a:rPr>
              <a:t>Challenges to Homeownership</a:t>
            </a:r>
            <a:endParaRPr lang="en-CA" sz="4000" dirty="0"/>
          </a:p>
        </p:txBody>
      </p:sp>
      <p:graphicFrame>
        <p:nvGraphicFramePr>
          <p:cNvPr id="6" name="Chart 5">
            <a:extLst>
              <a:ext uri="{FF2B5EF4-FFF2-40B4-BE49-F238E27FC236}">
                <a16:creationId xmlns:a16="http://schemas.microsoft.com/office/drawing/2014/main" id="{EE428C0F-E833-4291-A125-EAD5B6CA3140}"/>
              </a:ext>
            </a:extLst>
          </p:cNvPr>
          <p:cNvGraphicFramePr>
            <a:graphicFrameLocks/>
          </p:cNvGraphicFramePr>
          <p:nvPr>
            <p:extLst>
              <p:ext uri="{D42A27DB-BD31-4B8C-83A1-F6EECF244321}">
                <p14:modId xmlns:p14="http://schemas.microsoft.com/office/powerpoint/2010/main" val="3859930618"/>
              </p:ext>
            </p:extLst>
          </p:nvPr>
        </p:nvGraphicFramePr>
        <p:xfrm>
          <a:off x="644964" y="1005842"/>
          <a:ext cx="11028829" cy="57548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43138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1660F2-2B97-AF23-64A5-D943E961D645}"/>
              </a:ext>
            </a:extLst>
          </p:cNvPr>
          <p:cNvSpPr txBox="1"/>
          <p:nvPr/>
        </p:nvSpPr>
        <p:spPr>
          <a:xfrm>
            <a:off x="1164865" y="1057395"/>
            <a:ext cx="4365267" cy="1323439"/>
          </a:xfrm>
          <a:prstGeom prst="rect">
            <a:avLst/>
          </a:prstGeom>
          <a:noFill/>
        </p:spPr>
        <p:txBody>
          <a:bodyPr wrap="square" rtlCol="0">
            <a:spAutoFit/>
          </a:bodyPr>
          <a:lstStyle/>
          <a:p>
            <a:r>
              <a:rPr lang="en-US" sz="2000" i="1" dirty="0"/>
              <a:t>“Accounting for all the </a:t>
            </a:r>
            <a:r>
              <a:rPr lang="en-US" sz="2000" b="1" i="1" dirty="0"/>
              <a:t>extra expenses </a:t>
            </a:r>
            <a:r>
              <a:rPr lang="en-US" sz="2000" i="1" dirty="0"/>
              <a:t>that come with owning your own home, </a:t>
            </a:r>
            <a:r>
              <a:rPr lang="en-US" sz="2000" b="1" i="1" dirty="0"/>
              <a:t>property tax, repairs , insurance</a:t>
            </a:r>
            <a:r>
              <a:rPr lang="en-US" sz="2000" i="1" dirty="0"/>
              <a:t>”</a:t>
            </a:r>
          </a:p>
          <a:p>
            <a:r>
              <a:rPr lang="en-US" sz="2000" i="1" dirty="0"/>
              <a:t>			- Renter</a:t>
            </a:r>
            <a:endParaRPr lang="en-CA" sz="2000" i="1" dirty="0"/>
          </a:p>
        </p:txBody>
      </p:sp>
      <p:sp>
        <p:nvSpPr>
          <p:cNvPr id="5" name="TextBox 4">
            <a:extLst>
              <a:ext uri="{FF2B5EF4-FFF2-40B4-BE49-F238E27FC236}">
                <a16:creationId xmlns:a16="http://schemas.microsoft.com/office/drawing/2014/main" id="{DE14E501-632A-BEAE-FE49-F5EA8F0FF44B}"/>
              </a:ext>
            </a:extLst>
          </p:cNvPr>
          <p:cNvSpPr txBox="1"/>
          <p:nvPr/>
        </p:nvSpPr>
        <p:spPr>
          <a:xfrm>
            <a:off x="1164865" y="2642763"/>
            <a:ext cx="3927943" cy="1015663"/>
          </a:xfrm>
          <a:prstGeom prst="rect">
            <a:avLst/>
          </a:prstGeom>
          <a:noFill/>
        </p:spPr>
        <p:txBody>
          <a:bodyPr wrap="square" rtlCol="0">
            <a:spAutoFit/>
          </a:bodyPr>
          <a:lstStyle/>
          <a:p>
            <a:r>
              <a:rPr lang="en-US" sz="2000" i="1" dirty="0"/>
              <a:t>“Having enough money to buy being single, maintenance”</a:t>
            </a:r>
          </a:p>
          <a:p>
            <a:r>
              <a:rPr lang="en-US" sz="2000" i="1" dirty="0"/>
              <a:t>			- Renter</a:t>
            </a:r>
            <a:endParaRPr lang="en-CA" sz="2000" i="1" dirty="0"/>
          </a:p>
        </p:txBody>
      </p:sp>
      <p:sp>
        <p:nvSpPr>
          <p:cNvPr id="6" name="TextBox 5">
            <a:extLst>
              <a:ext uri="{FF2B5EF4-FFF2-40B4-BE49-F238E27FC236}">
                <a16:creationId xmlns:a16="http://schemas.microsoft.com/office/drawing/2014/main" id="{37A45510-D0C3-A960-13A5-A5C7077B1957}"/>
              </a:ext>
            </a:extLst>
          </p:cNvPr>
          <p:cNvSpPr txBox="1"/>
          <p:nvPr/>
        </p:nvSpPr>
        <p:spPr>
          <a:xfrm>
            <a:off x="6957392" y="1057394"/>
            <a:ext cx="4238045" cy="1323439"/>
          </a:xfrm>
          <a:prstGeom prst="rect">
            <a:avLst/>
          </a:prstGeom>
          <a:noFill/>
        </p:spPr>
        <p:txBody>
          <a:bodyPr wrap="square" rtlCol="0">
            <a:spAutoFit/>
          </a:bodyPr>
          <a:lstStyle/>
          <a:p>
            <a:r>
              <a:rPr lang="en-US" sz="2000" i="1" dirty="0"/>
              <a:t>“</a:t>
            </a:r>
            <a:r>
              <a:rPr lang="en-US" sz="2000" b="1" i="1" dirty="0"/>
              <a:t>Price and bidding </a:t>
            </a:r>
            <a:r>
              <a:rPr lang="en-US" sz="2000" i="1" dirty="0"/>
              <a:t>was the huge challenge....searching </a:t>
            </a:r>
            <a:r>
              <a:rPr lang="en-US" sz="2000" b="1" i="1" dirty="0"/>
              <a:t>proper location </a:t>
            </a:r>
            <a:r>
              <a:rPr lang="en-US" sz="2000" i="1" dirty="0"/>
              <a:t>was another”</a:t>
            </a:r>
          </a:p>
          <a:p>
            <a:r>
              <a:rPr lang="en-US" sz="2000" i="1" dirty="0"/>
              <a:t>			    - Owner</a:t>
            </a:r>
            <a:endParaRPr lang="en-CA" sz="2000" i="1" dirty="0"/>
          </a:p>
        </p:txBody>
      </p:sp>
      <p:sp>
        <p:nvSpPr>
          <p:cNvPr id="7" name="TextBox 6">
            <a:extLst>
              <a:ext uri="{FF2B5EF4-FFF2-40B4-BE49-F238E27FC236}">
                <a16:creationId xmlns:a16="http://schemas.microsoft.com/office/drawing/2014/main" id="{52E25658-369F-8EC6-78A9-931568D75B34}"/>
              </a:ext>
            </a:extLst>
          </p:cNvPr>
          <p:cNvSpPr txBox="1"/>
          <p:nvPr/>
        </p:nvSpPr>
        <p:spPr>
          <a:xfrm flipH="1">
            <a:off x="6844083" y="2651000"/>
            <a:ext cx="4351354" cy="2246769"/>
          </a:xfrm>
          <a:prstGeom prst="rect">
            <a:avLst/>
          </a:prstGeom>
          <a:noFill/>
        </p:spPr>
        <p:txBody>
          <a:bodyPr wrap="square" rtlCol="0">
            <a:spAutoFit/>
          </a:bodyPr>
          <a:lstStyle/>
          <a:p>
            <a:r>
              <a:rPr lang="en-US" sz="2000" i="1" dirty="0"/>
              <a:t>The market was crazy and every house was going with a </a:t>
            </a:r>
            <a:r>
              <a:rPr lang="en-US" sz="2000" b="1" i="1" dirty="0"/>
              <a:t>bidding war </a:t>
            </a:r>
            <a:r>
              <a:rPr lang="en-US" sz="2000" i="1" dirty="0"/>
              <a:t>which meant the houses we could afford ended up being way out of our budget and took awhile for us to find something that would actually work for us.</a:t>
            </a:r>
          </a:p>
          <a:p>
            <a:r>
              <a:rPr lang="en-US" sz="2000" i="1" dirty="0"/>
              <a:t>		 	       - Owner</a:t>
            </a:r>
            <a:endParaRPr lang="en-CA" sz="2000" i="1" dirty="0"/>
          </a:p>
        </p:txBody>
      </p:sp>
      <p:sp>
        <p:nvSpPr>
          <p:cNvPr id="8" name="TextBox 7">
            <a:extLst>
              <a:ext uri="{FF2B5EF4-FFF2-40B4-BE49-F238E27FC236}">
                <a16:creationId xmlns:a16="http://schemas.microsoft.com/office/drawing/2014/main" id="{31FB3F07-DD4D-D470-8775-5A32CAE932BE}"/>
              </a:ext>
            </a:extLst>
          </p:cNvPr>
          <p:cNvSpPr txBox="1"/>
          <p:nvPr/>
        </p:nvSpPr>
        <p:spPr>
          <a:xfrm>
            <a:off x="6957392" y="5183427"/>
            <a:ext cx="4238045" cy="1015663"/>
          </a:xfrm>
          <a:prstGeom prst="rect">
            <a:avLst/>
          </a:prstGeom>
          <a:noFill/>
        </p:spPr>
        <p:txBody>
          <a:bodyPr wrap="square" rtlCol="0">
            <a:spAutoFit/>
          </a:bodyPr>
          <a:lstStyle/>
          <a:p>
            <a:r>
              <a:rPr lang="en-US" sz="2000" b="1" i="1" dirty="0"/>
              <a:t>Getting the down payment </a:t>
            </a:r>
            <a:r>
              <a:rPr lang="en-US" sz="2000" i="1" dirty="0"/>
              <a:t>together and the stress test</a:t>
            </a:r>
          </a:p>
          <a:p>
            <a:r>
              <a:rPr lang="en-US" sz="2000" i="1" dirty="0"/>
              <a:t>			      - Owner</a:t>
            </a:r>
            <a:endParaRPr lang="en-CA" sz="2000" i="1" dirty="0"/>
          </a:p>
        </p:txBody>
      </p:sp>
      <p:sp>
        <p:nvSpPr>
          <p:cNvPr id="9" name="TextBox 8">
            <a:extLst>
              <a:ext uri="{FF2B5EF4-FFF2-40B4-BE49-F238E27FC236}">
                <a16:creationId xmlns:a16="http://schemas.microsoft.com/office/drawing/2014/main" id="{B431656C-C5FC-7B0F-2328-AF9D6B6737B9}"/>
              </a:ext>
            </a:extLst>
          </p:cNvPr>
          <p:cNvSpPr txBox="1"/>
          <p:nvPr/>
        </p:nvSpPr>
        <p:spPr>
          <a:xfrm>
            <a:off x="1222510" y="3976698"/>
            <a:ext cx="3812652" cy="1015663"/>
          </a:xfrm>
          <a:prstGeom prst="rect">
            <a:avLst/>
          </a:prstGeom>
          <a:noFill/>
        </p:spPr>
        <p:txBody>
          <a:bodyPr wrap="square" rtlCol="0">
            <a:spAutoFit/>
          </a:bodyPr>
          <a:lstStyle/>
          <a:p>
            <a:r>
              <a:rPr lang="en-US" sz="2000" i="1" dirty="0"/>
              <a:t>“</a:t>
            </a:r>
            <a:r>
              <a:rPr lang="en-US" sz="2000" b="1" i="1" dirty="0"/>
              <a:t>Bill and taxes </a:t>
            </a:r>
            <a:r>
              <a:rPr lang="en-US" sz="2000" i="1" dirty="0"/>
              <a:t>and other weird things that I hate”</a:t>
            </a:r>
          </a:p>
          <a:p>
            <a:r>
              <a:rPr lang="en-US" sz="2000" i="1" dirty="0"/>
              <a:t>			- Renter</a:t>
            </a:r>
            <a:endParaRPr lang="en-CA" sz="2000" i="1" dirty="0"/>
          </a:p>
        </p:txBody>
      </p:sp>
      <p:sp>
        <p:nvSpPr>
          <p:cNvPr id="10" name="TextBox 9">
            <a:extLst>
              <a:ext uri="{FF2B5EF4-FFF2-40B4-BE49-F238E27FC236}">
                <a16:creationId xmlns:a16="http://schemas.microsoft.com/office/drawing/2014/main" id="{A1988ECD-A247-7532-BC73-3A5B8CFB48B2}"/>
              </a:ext>
            </a:extLst>
          </p:cNvPr>
          <p:cNvSpPr txBox="1"/>
          <p:nvPr/>
        </p:nvSpPr>
        <p:spPr>
          <a:xfrm>
            <a:off x="1164865" y="5165648"/>
            <a:ext cx="4488512" cy="1015663"/>
          </a:xfrm>
          <a:prstGeom prst="rect">
            <a:avLst/>
          </a:prstGeom>
          <a:noFill/>
        </p:spPr>
        <p:txBody>
          <a:bodyPr wrap="square" rtlCol="0">
            <a:spAutoFit/>
          </a:bodyPr>
          <a:lstStyle/>
          <a:p>
            <a:r>
              <a:rPr lang="en-US" sz="2000" i="1" dirty="0"/>
              <a:t>“The rising cost of </a:t>
            </a:r>
            <a:r>
              <a:rPr lang="en-US" sz="2000" b="1" i="1" dirty="0"/>
              <a:t>house prices </a:t>
            </a:r>
            <a:r>
              <a:rPr lang="en-US" sz="2000" i="1" dirty="0"/>
              <a:t>and </a:t>
            </a:r>
            <a:r>
              <a:rPr lang="en-US" sz="2000" b="1" i="1" dirty="0"/>
              <a:t>interest rates</a:t>
            </a:r>
            <a:r>
              <a:rPr lang="en-US" sz="2000" i="1" dirty="0"/>
              <a:t>.”</a:t>
            </a:r>
          </a:p>
          <a:p>
            <a:r>
              <a:rPr lang="en-US" sz="2000" i="1" dirty="0"/>
              <a:t>			- Renter</a:t>
            </a:r>
            <a:endParaRPr lang="en-CA" sz="2000" i="1" dirty="0"/>
          </a:p>
        </p:txBody>
      </p:sp>
    </p:spTree>
    <p:extLst>
      <p:ext uri="{BB962C8B-B14F-4D97-AF65-F5344CB8AC3E}">
        <p14:creationId xmlns:p14="http://schemas.microsoft.com/office/powerpoint/2010/main" val="238300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AD060F-1C80-E79D-FAF5-11BE17EF247B}"/>
              </a:ext>
            </a:extLst>
          </p:cNvPr>
          <p:cNvSpPr>
            <a:spLocks noGrp="1"/>
          </p:cNvSpPr>
          <p:nvPr>
            <p:ph type="title"/>
          </p:nvPr>
        </p:nvSpPr>
        <p:spPr/>
        <p:txBody>
          <a:bodyPr>
            <a:normAutofit fontScale="90000"/>
          </a:bodyPr>
          <a:lstStyle/>
          <a:p>
            <a:r>
              <a:rPr lang="en-US" sz="5800" dirty="0"/>
              <a:t>Alternative Homeownership Paths</a:t>
            </a:r>
            <a:endParaRPr lang="en-CA" sz="5800" dirty="0"/>
          </a:p>
        </p:txBody>
      </p:sp>
      <p:sp>
        <p:nvSpPr>
          <p:cNvPr id="5" name="Text Placeholder 4">
            <a:extLst>
              <a:ext uri="{FF2B5EF4-FFF2-40B4-BE49-F238E27FC236}">
                <a16:creationId xmlns:a16="http://schemas.microsoft.com/office/drawing/2014/main" id="{679657C7-F3FF-788F-0A98-E74B16268186}"/>
              </a:ext>
            </a:extLst>
          </p:cNvPr>
          <p:cNvSpPr>
            <a:spLocks noGrp="1"/>
          </p:cNvSpPr>
          <p:nvPr>
            <p:ph type="body" idx="1"/>
          </p:nvPr>
        </p:nvSpPr>
        <p:spPr/>
        <p:txBody>
          <a:bodyPr/>
          <a:lstStyle/>
          <a:p>
            <a:r>
              <a:rPr lang="en-US" dirty="0"/>
              <a:t>Option Understanding</a:t>
            </a:r>
            <a:endParaRPr lang="en-CA" dirty="0"/>
          </a:p>
        </p:txBody>
      </p:sp>
    </p:spTree>
    <p:extLst>
      <p:ext uri="{BB962C8B-B14F-4D97-AF65-F5344CB8AC3E}">
        <p14:creationId xmlns:p14="http://schemas.microsoft.com/office/powerpoint/2010/main" val="1196918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77576E5-E7DB-46C7-B0D9-A0AB18787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A2C244BC-AB19-460B-9A7B-5BAFE9DEAB0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C2D7728D-2CB0-4ADE-B6BF-4BA8ED772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A3E0EDB8-8162-4D16-9521-52415777B0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27060CB3-C139-4548-A73F-74689C9292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17" name="Rectangle 16">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21" name="Rectangle 20">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25" name="Picture 24">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sp>
        <p:nvSpPr>
          <p:cNvPr id="2" name="Title 1">
            <a:extLst>
              <a:ext uri="{FF2B5EF4-FFF2-40B4-BE49-F238E27FC236}">
                <a16:creationId xmlns:a16="http://schemas.microsoft.com/office/drawing/2014/main" id="{F35954A7-E2AC-3B04-6486-D853084F989A}"/>
              </a:ext>
            </a:extLst>
          </p:cNvPr>
          <p:cNvSpPr>
            <a:spLocks noGrp="1"/>
          </p:cNvSpPr>
          <p:nvPr>
            <p:ph type="title"/>
          </p:nvPr>
        </p:nvSpPr>
        <p:spPr>
          <a:xfrm>
            <a:off x="1979603" y="775730"/>
            <a:ext cx="8342790" cy="1132972"/>
          </a:xfrm>
        </p:spPr>
        <p:txBody>
          <a:bodyPr/>
          <a:lstStyle/>
          <a:p>
            <a:pPr defTabSz="393192"/>
            <a:r>
              <a:rPr lang="en-US" sz="3784" kern="1200" cap="none" dirty="0">
                <a:ln w="3175" cmpd="sng">
                  <a:noFill/>
                </a:ln>
                <a:solidFill>
                  <a:schemeClr val="tx1">
                    <a:lumMod val="85000"/>
                    <a:lumOff val="15000"/>
                  </a:schemeClr>
                </a:solidFill>
                <a:effectLst/>
                <a:latin typeface="+mj-lt"/>
                <a:ea typeface="+mj-ea"/>
                <a:cs typeface="+mj-cs"/>
              </a:rPr>
              <a:t>How familiar are you with:</a:t>
            </a:r>
            <a:endParaRPr lang="en-CA" dirty="0"/>
          </a:p>
        </p:txBody>
      </p:sp>
      <p:graphicFrame>
        <p:nvGraphicFramePr>
          <p:cNvPr id="6" name="Table 5">
            <a:extLst>
              <a:ext uri="{FF2B5EF4-FFF2-40B4-BE49-F238E27FC236}">
                <a16:creationId xmlns:a16="http://schemas.microsoft.com/office/drawing/2014/main" id="{2C0DC7B9-97F4-2B4F-41CE-ABFADA511D66}"/>
              </a:ext>
            </a:extLst>
          </p:cNvPr>
          <p:cNvGraphicFramePr>
            <a:graphicFrameLocks/>
          </p:cNvGraphicFramePr>
          <p:nvPr>
            <p:extLst>
              <p:ext uri="{D42A27DB-BD31-4B8C-83A1-F6EECF244321}">
                <p14:modId xmlns:p14="http://schemas.microsoft.com/office/powerpoint/2010/main" val="3664739870"/>
              </p:ext>
            </p:extLst>
          </p:nvPr>
        </p:nvGraphicFramePr>
        <p:xfrm>
          <a:off x="828537" y="2089882"/>
          <a:ext cx="10505598" cy="3200400"/>
        </p:xfrm>
        <a:graphic>
          <a:graphicData uri="http://schemas.openxmlformats.org/drawingml/2006/table">
            <a:tbl>
              <a:tblPr firstRow="1" bandRow="1">
                <a:tableStyleId>{E8B1032C-EA38-4F05-BA0D-38AFFFC7BED3}</a:tableStyleId>
              </a:tblPr>
              <a:tblGrid>
                <a:gridCol w="1485598">
                  <a:extLst>
                    <a:ext uri="{9D8B030D-6E8A-4147-A177-3AD203B41FA5}">
                      <a16:colId xmlns:a16="http://schemas.microsoft.com/office/drawing/2014/main" val="3529814801"/>
                    </a:ext>
                  </a:extLst>
                </a:gridCol>
                <a:gridCol w="1809383">
                  <a:extLst>
                    <a:ext uri="{9D8B030D-6E8A-4147-A177-3AD203B41FA5}">
                      <a16:colId xmlns:a16="http://schemas.microsoft.com/office/drawing/2014/main" val="3483341394"/>
                    </a:ext>
                  </a:extLst>
                </a:gridCol>
                <a:gridCol w="1872712">
                  <a:extLst>
                    <a:ext uri="{9D8B030D-6E8A-4147-A177-3AD203B41FA5}">
                      <a16:colId xmlns:a16="http://schemas.microsoft.com/office/drawing/2014/main" val="3907124772"/>
                    </a:ext>
                  </a:extLst>
                </a:gridCol>
                <a:gridCol w="1674837">
                  <a:extLst>
                    <a:ext uri="{9D8B030D-6E8A-4147-A177-3AD203B41FA5}">
                      <a16:colId xmlns:a16="http://schemas.microsoft.com/office/drawing/2014/main" val="3353088330"/>
                    </a:ext>
                  </a:extLst>
                </a:gridCol>
                <a:gridCol w="1822356">
                  <a:extLst>
                    <a:ext uri="{9D8B030D-6E8A-4147-A177-3AD203B41FA5}">
                      <a16:colId xmlns:a16="http://schemas.microsoft.com/office/drawing/2014/main" val="1964789168"/>
                    </a:ext>
                  </a:extLst>
                </a:gridCol>
                <a:gridCol w="1840712">
                  <a:extLst>
                    <a:ext uri="{9D8B030D-6E8A-4147-A177-3AD203B41FA5}">
                      <a16:colId xmlns:a16="http://schemas.microsoft.com/office/drawing/2014/main" val="1517516437"/>
                    </a:ext>
                  </a:extLst>
                </a:gridCol>
              </a:tblGrid>
              <a:tr h="0">
                <a:tc>
                  <a:txBody>
                    <a:bodyPr/>
                    <a:lstStyle/>
                    <a:p>
                      <a:endParaRPr lang="en-CA" sz="2000"/>
                    </a:p>
                  </a:txBody>
                  <a:tcPr/>
                </a:tc>
                <a:tc>
                  <a:txBody>
                    <a:bodyPr/>
                    <a:lstStyle/>
                    <a:p>
                      <a:r>
                        <a:rPr lang="en-US" sz="2000" dirty="0"/>
                        <a:t>Condominium</a:t>
                      </a:r>
                      <a:endParaRPr lang="en-CA" sz="2000" dirty="0"/>
                    </a:p>
                  </a:txBody>
                  <a:tcPr/>
                </a:tc>
                <a:tc>
                  <a:txBody>
                    <a:bodyPr/>
                    <a:lstStyle/>
                    <a:p>
                      <a:r>
                        <a:rPr lang="en-US" sz="2000" dirty="0"/>
                        <a:t>Co-Ownership</a:t>
                      </a:r>
                      <a:endParaRPr lang="en-CA" sz="2000" dirty="0"/>
                    </a:p>
                  </a:txBody>
                  <a:tcPr/>
                </a:tc>
                <a:tc>
                  <a:txBody>
                    <a:bodyPr/>
                    <a:lstStyle/>
                    <a:p>
                      <a:r>
                        <a:rPr lang="en-US" sz="2000" dirty="0"/>
                        <a:t>Rent to Own</a:t>
                      </a:r>
                      <a:endParaRPr lang="en-CA" sz="2000" dirty="0"/>
                    </a:p>
                  </a:txBody>
                  <a:tcPr/>
                </a:tc>
                <a:tc>
                  <a:txBody>
                    <a:bodyPr/>
                    <a:lstStyle/>
                    <a:p>
                      <a:r>
                        <a:rPr lang="en-US" sz="2000" dirty="0"/>
                        <a:t>Shared Equity</a:t>
                      </a:r>
                      <a:endParaRPr lang="en-CA" sz="2000" dirty="0"/>
                    </a:p>
                  </a:txBody>
                  <a:tcPr/>
                </a:tc>
                <a:tc>
                  <a:txBody>
                    <a:bodyPr/>
                    <a:lstStyle/>
                    <a:p>
                      <a:r>
                        <a:rPr lang="en-US" sz="2000" dirty="0"/>
                        <a:t>Halal Mortgage</a:t>
                      </a:r>
                      <a:endParaRPr lang="en-CA" sz="2000" dirty="0"/>
                    </a:p>
                  </a:txBody>
                  <a:tcPr/>
                </a:tc>
                <a:extLst>
                  <a:ext uri="{0D108BD9-81ED-4DB2-BD59-A6C34878D82A}">
                    <a16:rowId xmlns:a16="http://schemas.microsoft.com/office/drawing/2014/main" val="827010917"/>
                  </a:ext>
                </a:extLst>
              </a:tr>
              <a:tr h="370840">
                <a:tc>
                  <a:txBody>
                    <a:bodyPr/>
                    <a:lstStyle/>
                    <a:p>
                      <a:r>
                        <a:rPr lang="en-US" sz="2000" dirty="0"/>
                        <a:t>Very familiar</a:t>
                      </a:r>
                    </a:p>
                  </a:txBody>
                  <a:tcPr/>
                </a:tc>
                <a:tc>
                  <a:txBody>
                    <a:bodyPr/>
                    <a:lstStyle/>
                    <a:p>
                      <a:pPr algn="ctr"/>
                      <a:r>
                        <a:rPr lang="en-US" sz="2000" dirty="0"/>
                        <a:t>42%</a:t>
                      </a:r>
                      <a:endParaRPr lang="en-CA" sz="2000" dirty="0"/>
                    </a:p>
                  </a:txBody>
                  <a:tcPr anchor="ctr"/>
                </a:tc>
                <a:tc>
                  <a:txBody>
                    <a:bodyPr/>
                    <a:lstStyle/>
                    <a:p>
                      <a:pPr algn="ctr"/>
                      <a:r>
                        <a:rPr lang="en-US" sz="2000" dirty="0"/>
                        <a:t>14%</a:t>
                      </a:r>
                      <a:endParaRPr lang="en-CA" sz="2000" dirty="0"/>
                    </a:p>
                  </a:txBody>
                  <a:tcPr anchor="ctr"/>
                </a:tc>
                <a:tc>
                  <a:txBody>
                    <a:bodyPr/>
                    <a:lstStyle/>
                    <a:p>
                      <a:pPr algn="ctr"/>
                      <a:r>
                        <a:rPr lang="en-US" sz="2000" dirty="0"/>
                        <a:t>12%</a:t>
                      </a:r>
                      <a:endParaRPr lang="en-CA" sz="2000" dirty="0"/>
                    </a:p>
                  </a:txBody>
                  <a:tcPr anchor="ctr"/>
                </a:tc>
                <a:tc>
                  <a:txBody>
                    <a:bodyPr/>
                    <a:lstStyle/>
                    <a:p>
                      <a:pPr algn="ctr"/>
                      <a:r>
                        <a:rPr lang="en-US" sz="2000" dirty="0"/>
                        <a:t>7%</a:t>
                      </a:r>
                      <a:endParaRPr lang="en-CA" sz="2000" dirty="0"/>
                    </a:p>
                  </a:txBody>
                  <a:tcPr anchor="ctr"/>
                </a:tc>
                <a:tc>
                  <a:txBody>
                    <a:bodyPr/>
                    <a:lstStyle/>
                    <a:p>
                      <a:pPr algn="ctr"/>
                      <a:r>
                        <a:rPr lang="en-US" sz="2000" dirty="0"/>
                        <a:t>4%</a:t>
                      </a:r>
                      <a:endParaRPr lang="en-CA" sz="2000" dirty="0"/>
                    </a:p>
                  </a:txBody>
                  <a:tcPr anchor="ctr"/>
                </a:tc>
                <a:extLst>
                  <a:ext uri="{0D108BD9-81ED-4DB2-BD59-A6C34878D82A}">
                    <a16:rowId xmlns:a16="http://schemas.microsoft.com/office/drawing/2014/main" val="2413699037"/>
                  </a:ext>
                </a:extLst>
              </a:tr>
              <a:tr h="370840">
                <a:tc>
                  <a:txBody>
                    <a:bodyPr/>
                    <a:lstStyle/>
                    <a:p>
                      <a:r>
                        <a:rPr lang="en-US" sz="2000" dirty="0"/>
                        <a:t>Somewhat familiar</a:t>
                      </a:r>
                    </a:p>
                  </a:txBody>
                  <a:tcPr/>
                </a:tc>
                <a:tc>
                  <a:txBody>
                    <a:bodyPr/>
                    <a:lstStyle/>
                    <a:p>
                      <a:pPr algn="ctr"/>
                      <a:r>
                        <a:rPr lang="en-US" sz="2000" dirty="0"/>
                        <a:t>43%</a:t>
                      </a:r>
                      <a:endParaRPr lang="en-CA" sz="2000" dirty="0"/>
                    </a:p>
                  </a:txBody>
                  <a:tcPr anchor="ctr"/>
                </a:tc>
                <a:tc>
                  <a:txBody>
                    <a:bodyPr/>
                    <a:lstStyle/>
                    <a:p>
                      <a:pPr algn="ctr"/>
                      <a:r>
                        <a:rPr lang="en-US" sz="2000" dirty="0"/>
                        <a:t>39%</a:t>
                      </a:r>
                      <a:endParaRPr lang="en-CA" sz="2000" dirty="0"/>
                    </a:p>
                  </a:txBody>
                  <a:tcPr anchor="ctr"/>
                </a:tc>
                <a:tc>
                  <a:txBody>
                    <a:bodyPr/>
                    <a:lstStyle/>
                    <a:p>
                      <a:pPr algn="ctr"/>
                      <a:r>
                        <a:rPr lang="en-US" sz="2000" dirty="0"/>
                        <a:t>39%</a:t>
                      </a:r>
                      <a:endParaRPr lang="en-CA" sz="2000" dirty="0"/>
                    </a:p>
                  </a:txBody>
                  <a:tcPr anchor="ctr"/>
                </a:tc>
                <a:tc>
                  <a:txBody>
                    <a:bodyPr/>
                    <a:lstStyle/>
                    <a:p>
                      <a:pPr algn="ctr"/>
                      <a:r>
                        <a:rPr lang="en-US" sz="2000" dirty="0"/>
                        <a:t>26%</a:t>
                      </a:r>
                      <a:endParaRPr lang="en-CA" sz="2000" dirty="0"/>
                    </a:p>
                  </a:txBody>
                  <a:tcPr anchor="ctr"/>
                </a:tc>
                <a:tc>
                  <a:txBody>
                    <a:bodyPr/>
                    <a:lstStyle/>
                    <a:p>
                      <a:pPr algn="ctr"/>
                      <a:r>
                        <a:rPr lang="en-US" sz="2000" dirty="0"/>
                        <a:t>11%</a:t>
                      </a:r>
                      <a:endParaRPr lang="en-CA" sz="2000" dirty="0"/>
                    </a:p>
                  </a:txBody>
                  <a:tcPr anchor="ctr"/>
                </a:tc>
                <a:extLst>
                  <a:ext uri="{0D108BD9-81ED-4DB2-BD59-A6C34878D82A}">
                    <a16:rowId xmlns:a16="http://schemas.microsoft.com/office/drawing/2014/main" val="3814621111"/>
                  </a:ext>
                </a:extLst>
              </a:tr>
              <a:tr h="370840">
                <a:tc>
                  <a:txBody>
                    <a:bodyPr/>
                    <a:lstStyle/>
                    <a:p>
                      <a:r>
                        <a:rPr lang="en-US" sz="2000" dirty="0"/>
                        <a:t>Not very familiar</a:t>
                      </a:r>
                    </a:p>
                  </a:txBody>
                  <a:tcPr/>
                </a:tc>
                <a:tc>
                  <a:txBody>
                    <a:bodyPr/>
                    <a:lstStyle/>
                    <a:p>
                      <a:pPr algn="ctr"/>
                      <a:r>
                        <a:rPr lang="en-US" sz="2000" dirty="0"/>
                        <a:t>10%</a:t>
                      </a:r>
                      <a:endParaRPr lang="en-CA" sz="2000" dirty="0"/>
                    </a:p>
                  </a:txBody>
                  <a:tcPr anchor="ctr"/>
                </a:tc>
                <a:tc>
                  <a:txBody>
                    <a:bodyPr/>
                    <a:lstStyle/>
                    <a:p>
                      <a:pPr algn="ctr"/>
                      <a:r>
                        <a:rPr lang="en-US" sz="2000" dirty="0"/>
                        <a:t>29%</a:t>
                      </a:r>
                      <a:endParaRPr lang="en-CA" sz="2000" dirty="0"/>
                    </a:p>
                  </a:txBody>
                  <a:tcPr anchor="ctr"/>
                </a:tc>
                <a:tc>
                  <a:txBody>
                    <a:bodyPr/>
                    <a:lstStyle/>
                    <a:p>
                      <a:pPr algn="ctr"/>
                      <a:r>
                        <a:rPr lang="en-US" sz="2000" dirty="0"/>
                        <a:t>34%</a:t>
                      </a:r>
                      <a:endParaRPr lang="en-CA" sz="2000" dirty="0"/>
                    </a:p>
                  </a:txBody>
                  <a:tcPr anchor="ctr"/>
                </a:tc>
                <a:tc>
                  <a:txBody>
                    <a:bodyPr/>
                    <a:lstStyle/>
                    <a:p>
                      <a:pPr algn="ctr"/>
                      <a:r>
                        <a:rPr lang="en-US" sz="2000" dirty="0"/>
                        <a:t>37%</a:t>
                      </a:r>
                      <a:endParaRPr lang="en-CA" sz="2000" dirty="0"/>
                    </a:p>
                  </a:txBody>
                  <a:tcPr anchor="ctr"/>
                </a:tc>
                <a:tc>
                  <a:txBody>
                    <a:bodyPr/>
                    <a:lstStyle/>
                    <a:p>
                      <a:pPr algn="ctr"/>
                      <a:r>
                        <a:rPr lang="en-US" sz="2000" dirty="0"/>
                        <a:t>14%</a:t>
                      </a:r>
                      <a:endParaRPr lang="en-CA" sz="2000" dirty="0"/>
                    </a:p>
                  </a:txBody>
                  <a:tcPr anchor="ctr"/>
                </a:tc>
                <a:extLst>
                  <a:ext uri="{0D108BD9-81ED-4DB2-BD59-A6C34878D82A}">
                    <a16:rowId xmlns:a16="http://schemas.microsoft.com/office/drawing/2014/main" val="2878086094"/>
                  </a:ext>
                </a:extLst>
              </a:tr>
              <a:tr h="370840">
                <a:tc>
                  <a:txBody>
                    <a:bodyPr/>
                    <a:lstStyle/>
                    <a:p>
                      <a:r>
                        <a:rPr lang="en-US" sz="2000" dirty="0"/>
                        <a:t>Not at all familiar</a:t>
                      </a:r>
                    </a:p>
                  </a:txBody>
                  <a:tcPr/>
                </a:tc>
                <a:tc>
                  <a:txBody>
                    <a:bodyPr/>
                    <a:lstStyle/>
                    <a:p>
                      <a:pPr algn="ctr"/>
                      <a:r>
                        <a:rPr lang="en-US" sz="2000" dirty="0"/>
                        <a:t>5%</a:t>
                      </a:r>
                      <a:endParaRPr lang="en-CA" sz="2000" dirty="0"/>
                    </a:p>
                  </a:txBody>
                  <a:tcPr anchor="ctr"/>
                </a:tc>
                <a:tc>
                  <a:txBody>
                    <a:bodyPr/>
                    <a:lstStyle/>
                    <a:p>
                      <a:pPr algn="ctr"/>
                      <a:r>
                        <a:rPr lang="en-US" sz="2000" dirty="0"/>
                        <a:t>18%</a:t>
                      </a:r>
                      <a:endParaRPr lang="en-CA" sz="2000" dirty="0"/>
                    </a:p>
                  </a:txBody>
                  <a:tcPr anchor="ctr"/>
                </a:tc>
                <a:tc>
                  <a:txBody>
                    <a:bodyPr/>
                    <a:lstStyle/>
                    <a:p>
                      <a:pPr algn="ctr"/>
                      <a:r>
                        <a:rPr lang="en-US" sz="2000" dirty="0"/>
                        <a:t>15%</a:t>
                      </a:r>
                      <a:endParaRPr lang="en-CA" sz="2000" dirty="0"/>
                    </a:p>
                  </a:txBody>
                  <a:tcPr anchor="ctr"/>
                </a:tc>
                <a:tc>
                  <a:txBody>
                    <a:bodyPr/>
                    <a:lstStyle/>
                    <a:p>
                      <a:pPr algn="ctr"/>
                      <a:r>
                        <a:rPr lang="en-US" sz="2000" dirty="0"/>
                        <a:t>30%</a:t>
                      </a:r>
                      <a:endParaRPr lang="en-CA" sz="2000" dirty="0"/>
                    </a:p>
                  </a:txBody>
                  <a:tcPr anchor="ctr"/>
                </a:tc>
                <a:tc>
                  <a:txBody>
                    <a:bodyPr/>
                    <a:lstStyle/>
                    <a:p>
                      <a:pPr algn="ctr"/>
                      <a:r>
                        <a:rPr lang="en-US" sz="2000" dirty="0"/>
                        <a:t>71%</a:t>
                      </a:r>
                      <a:endParaRPr lang="en-CA" sz="2000" dirty="0"/>
                    </a:p>
                  </a:txBody>
                  <a:tcPr anchor="ctr"/>
                </a:tc>
                <a:extLst>
                  <a:ext uri="{0D108BD9-81ED-4DB2-BD59-A6C34878D82A}">
                    <a16:rowId xmlns:a16="http://schemas.microsoft.com/office/drawing/2014/main" val="1271333322"/>
                  </a:ext>
                </a:extLst>
              </a:tr>
            </a:tbl>
          </a:graphicData>
        </a:graphic>
      </p:graphicFrame>
    </p:spTree>
    <p:extLst>
      <p:ext uri="{BB962C8B-B14F-4D97-AF65-F5344CB8AC3E}">
        <p14:creationId xmlns:p14="http://schemas.microsoft.com/office/powerpoint/2010/main" val="3060810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77576E5-E7DB-46C7-B0D9-A0AB18787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A2C244BC-AB19-460B-9A7B-5BAFE9DEAB0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C2D7728D-2CB0-4ADE-B6BF-4BA8ED772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A3E0EDB8-8162-4D16-9521-52415777B0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27060CB3-C139-4548-A73F-74689C9292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17" name="Rectangle 16">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21" name="Rectangle 20">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25" name="Picture 24">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sp>
        <p:nvSpPr>
          <p:cNvPr id="2" name="Title 1">
            <a:extLst>
              <a:ext uri="{FF2B5EF4-FFF2-40B4-BE49-F238E27FC236}">
                <a16:creationId xmlns:a16="http://schemas.microsoft.com/office/drawing/2014/main" id="{F35954A7-E2AC-3B04-6486-D853084F989A}"/>
              </a:ext>
            </a:extLst>
          </p:cNvPr>
          <p:cNvSpPr>
            <a:spLocks noGrp="1"/>
          </p:cNvSpPr>
          <p:nvPr>
            <p:ph type="title"/>
          </p:nvPr>
        </p:nvSpPr>
        <p:spPr>
          <a:xfrm>
            <a:off x="1979603" y="775730"/>
            <a:ext cx="8342790" cy="1132972"/>
          </a:xfrm>
        </p:spPr>
        <p:txBody>
          <a:bodyPr/>
          <a:lstStyle/>
          <a:p>
            <a:pPr defTabSz="393192"/>
            <a:r>
              <a:rPr lang="en-US" sz="4000" dirty="0"/>
              <a:t>How likely are you to consider a </a:t>
            </a:r>
            <a:endParaRPr lang="en-CA" dirty="0"/>
          </a:p>
        </p:txBody>
      </p:sp>
      <p:graphicFrame>
        <p:nvGraphicFramePr>
          <p:cNvPr id="3" name="Table 2">
            <a:extLst>
              <a:ext uri="{FF2B5EF4-FFF2-40B4-BE49-F238E27FC236}">
                <a16:creationId xmlns:a16="http://schemas.microsoft.com/office/drawing/2014/main" id="{8ABDE86F-D91D-5F5A-8FFC-74FD5B8824B7}"/>
              </a:ext>
            </a:extLst>
          </p:cNvPr>
          <p:cNvGraphicFramePr>
            <a:graphicFrameLocks/>
          </p:cNvGraphicFramePr>
          <p:nvPr>
            <p:extLst>
              <p:ext uri="{D42A27DB-BD31-4B8C-83A1-F6EECF244321}">
                <p14:modId xmlns:p14="http://schemas.microsoft.com/office/powerpoint/2010/main" val="3823600384"/>
              </p:ext>
            </p:extLst>
          </p:nvPr>
        </p:nvGraphicFramePr>
        <p:xfrm>
          <a:off x="772236" y="2107691"/>
          <a:ext cx="10663759" cy="3200400"/>
        </p:xfrm>
        <a:graphic>
          <a:graphicData uri="http://schemas.openxmlformats.org/drawingml/2006/table">
            <a:tbl>
              <a:tblPr firstRow="1" bandRow="1">
                <a:tableStyleId>{E8B1032C-EA38-4F05-BA0D-38AFFFC7BED3}</a:tableStyleId>
              </a:tblPr>
              <a:tblGrid>
                <a:gridCol w="1436236">
                  <a:extLst>
                    <a:ext uri="{9D8B030D-6E8A-4147-A177-3AD203B41FA5}">
                      <a16:colId xmlns:a16="http://schemas.microsoft.com/office/drawing/2014/main" val="3529814801"/>
                    </a:ext>
                  </a:extLst>
                </a:gridCol>
                <a:gridCol w="1871423">
                  <a:extLst>
                    <a:ext uri="{9D8B030D-6E8A-4147-A177-3AD203B41FA5}">
                      <a16:colId xmlns:a16="http://schemas.microsoft.com/office/drawing/2014/main" val="3483341394"/>
                    </a:ext>
                  </a:extLst>
                </a:gridCol>
                <a:gridCol w="1879917">
                  <a:extLst>
                    <a:ext uri="{9D8B030D-6E8A-4147-A177-3AD203B41FA5}">
                      <a16:colId xmlns:a16="http://schemas.microsoft.com/office/drawing/2014/main" val="3907124772"/>
                    </a:ext>
                  </a:extLst>
                </a:gridCol>
                <a:gridCol w="1681281">
                  <a:extLst>
                    <a:ext uri="{9D8B030D-6E8A-4147-A177-3AD203B41FA5}">
                      <a16:colId xmlns:a16="http://schemas.microsoft.com/office/drawing/2014/main" val="3353088330"/>
                    </a:ext>
                  </a:extLst>
                </a:gridCol>
                <a:gridCol w="1829367">
                  <a:extLst>
                    <a:ext uri="{9D8B030D-6E8A-4147-A177-3AD203B41FA5}">
                      <a16:colId xmlns:a16="http://schemas.microsoft.com/office/drawing/2014/main" val="1964789168"/>
                    </a:ext>
                  </a:extLst>
                </a:gridCol>
                <a:gridCol w="1965535">
                  <a:extLst>
                    <a:ext uri="{9D8B030D-6E8A-4147-A177-3AD203B41FA5}">
                      <a16:colId xmlns:a16="http://schemas.microsoft.com/office/drawing/2014/main" val="1517516437"/>
                    </a:ext>
                  </a:extLst>
                </a:gridCol>
              </a:tblGrid>
              <a:tr h="0">
                <a:tc>
                  <a:txBody>
                    <a:bodyPr/>
                    <a:lstStyle/>
                    <a:p>
                      <a:endParaRPr lang="en-CA" sz="2000"/>
                    </a:p>
                  </a:txBody>
                  <a:tcPr/>
                </a:tc>
                <a:tc>
                  <a:txBody>
                    <a:bodyPr/>
                    <a:lstStyle/>
                    <a:p>
                      <a:r>
                        <a:rPr lang="en-US" sz="2000" dirty="0"/>
                        <a:t>Condominium</a:t>
                      </a:r>
                      <a:endParaRPr lang="en-CA" sz="2000" dirty="0"/>
                    </a:p>
                  </a:txBody>
                  <a:tcPr/>
                </a:tc>
                <a:tc>
                  <a:txBody>
                    <a:bodyPr/>
                    <a:lstStyle/>
                    <a:p>
                      <a:r>
                        <a:rPr lang="en-US" sz="2000" dirty="0"/>
                        <a:t>Co-Ownership</a:t>
                      </a:r>
                      <a:endParaRPr lang="en-CA" sz="2000" dirty="0"/>
                    </a:p>
                  </a:txBody>
                  <a:tcPr/>
                </a:tc>
                <a:tc>
                  <a:txBody>
                    <a:bodyPr/>
                    <a:lstStyle/>
                    <a:p>
                      <a:r>
                        <a:rPr lang="en-US" sz="2000" dirty="0"/>
                        <a:t>Rent to Own</a:t>
                      </a:r>
                      <a:endParaRPr lang="en-CA" sz="2000" dirty="0"/>
                    </a:p>
                  </a:txBody>
                  <a:tcPr/>
                </a:tc>
                <a:tc>
                  <a:txBody>
                    <a:bodyPr/>
                    <a:lstStyle/>
                    <a:p>
                      <a:r>
                        <a:rPr lang="en-US" sz="2000" dirty="0"/>
                        <a:t>Shared Equity</a:t>
                      </a:r>
                      <a:endParaRPr lang="en-CA" sz="2000" dirty="0"/>
                    </a:p>
                  </a:txBody>
                  <a:tcPr/>
                </a:tc>
                <a:tc>
                  <a:txBody>
                    <a:bodyPr/>
                    <a:lstStyle/>
                    <a:p>
                      <a:r>
                        <a:rPr lang="en-US" sz="2000" dirty="0"/>
                        <a:t>Halal Mortgage</a:t>
                      </a:r>
                      <a:endParaRPr lang="en-CA" sz="2000" dirty="0"/>
                    </a:p>
                  </a:txBody>
                  <a:tcPr/>
                </a:tc>
                <a:extLst>
                  <a:ext uri="{0D108BD9-81ED-4DB2-BD59-A6C34878D82A}">
                    <a16:rowId xmlns:a16="http://schemas.microsoft.com/office/drawing/2014/main" val="827010917"/>
                  </a:ext>
                </a:extLst>
              </a:tr>
              <a:tr h="370840">
                <a:tc>
                  <a:txBody>
                    <a:bodyPr/>
                    <a:lstStyle/>
                    <a:p>
                      <a:r>
                        <a:rPr lang="en-US" sz="2000" dirty="0"/>
                        <a:t>Very </a:t>
                      </a:r>
                    </a:p>
                    <a:p>
                      <a:r>
                        <a:rPr lang="en-US" sz="2000" dirty="0"/>
                        <a:t>likely</a:t>
                      </a:r>
                    </a:p>
                  </a:txBody>
                  <a:tcPr/>
                </a:tc>
                <a:tc>
                  <a:txBody>
                    <a:bodyPr/>
                    <a:lstStyle/>
                    <a:p>
                      <a:pPr algn="ctr"/>
                      <a:r>
                        <a:rPr lang="en-US" sz="2000" dirty="0"/>
                        <a:t>12%</a:t>
                      </a:r>
                      <a:endParaRPr lang="en-CA" sz="2000" dirty="0"/>
                    </a:p>
                  </a:txBody>
                  <a:tcPr anchor="ctr"/>
                </a:tc>
                <a:tc>
                  <a:txBody>
                    <a:bodyPr/>
                    <a:lstStyle/>
                    <a:p>
                      <a:pPr algn="ctr"/>
                      <a:r>
                        <a:rPr lang="en-US" sz="2000" dirty="0"/>
                        <a:t>7%</a:t>
                      </a:r>
                      <a:endParaRPr lang="en-CA" sz="2000" dirty="0"/>
                    </a:p>
                  </a:txBody>
                  <a:tcPr anchor="ctr"/>
                </a:tc>
                <a:tc>
                  <a:txBody>
                    <a:bodyPr/>
                    <a:lstStyle/>
                    <a:p>
                      <a:pPr algn="ctr"/>
                      <a:r>
                        <a:rPr lang="en-US" sz="2000" dirty="0"/>
                        <a:t>9%</a:t>
                      </a:r>
                      <a:endParaRPr lang="en-CA" sz="2000" dirty="0"/>
                    </a:p>
                  </a:txBody>
                  <a:tcPr anchor="ctr"/>
                </a:tc>
                <a:tc>
                  <a:txBody>
                    <a:bodyPr/>
                    <a:lstStyle/>
                    <a:p>
                      <a:pPr algn="ctr"/>
                      <a:r>
                        <a:rPr lang="en-US" sz="2000" dirty="0"/>
                        <a:t>5%</a:t>
                      </a:r>
                      <a:endParaRPr lang="en-CA" sz="2000" dirty="0"/>
                    </a:p>
                  </a:txBody>
                  <a:tcPr anchor="ctr"/>
                </a:tc>
                <a:tc>
                  <a:txBody>
                    <a:bodyPr/>
                    <a:lstStyle/>
                    <a:p>
                      <a:pPr algn="ctr"/>
                      <a:r>
                        <a:rPr lang="en-US" sz="2000" dirty="0"/>
                        <a:t>5%</a:t>
                      </a:r>
                      <a:endParaRPr lang="en-CA" sz="2000" dirty="0"/>
                    </a:p>
                  </a:txBody>
                  <a:tcPr anchor="ctr"/>
                </a:tc>
                <a:extLst>
                  <a:ext uri="{0D108BD9-81ED-4DB2-BD59-A6C34878D82A}">
                    <a16:rowId xmlns:a16="http://schemas.microsoft.com/office/drawing/2014/main" val="2413699037"/>
                  </a:ext>
                </a:extLst>
              </a:tr>
              <a:tr h="370840">
                <a:tc>
                  <a:txBody>
                    <a:bodyPr/>
                    <a:lstStyle/>
                    <a:p>
                      <a:r>
                        <a:rPr lang="en-US" sz="2000" dirty="0"/>
                        <a:t>Somewhat likely</a:t>
                      </a:r>
                    </a:p>
                  </a:txBody>
                  <a:tcPr/>
                </a:tc>
                <a:tc>
                  <a:txBody>
                    <a:bodyPr/>
                    <a:lstStyle/>
                    <a:p>
                      <a:pPr algn="ctr"/>
                      <a:r>
                        <a:rPr lang="en-US" sz="2000" dirty="0"/>
                        <a:t>31%</a:t>
                      </a:r>
                      <a:endParaRPr lang="en-CA" sz="2000" dirty="0"/>
                    </a:p>
                  </a:txBody>
                  <a:tcPr anchor="ctr"/>
                </a:tc>
                <a:tc>
                  <a:txBody>
                    <a:bodyPr/>
                    <a:lstStyle/>
                    <a:p>
                      <a:pPr algn="ctr"/>
                      <a:r>
                        <a:rPr lang="en-US" sz="2000" dirty="0"/>
                        <a:t>20%</a:t>
                      </a:r>
                      <a:endParaRPr lang="en-CA" sz="2000" dirty="0"/>
                    </a:p>
                  </a:txBody>
                  <a:tcPr anchor="ctr"/>
                </a:tc>
                <a:tc>
                  <a:txBody>
                    <a:bodyPr/>
                    <a:lstStyle/>
                    <a:p>
                      <a:pPr algn="ctr"/>
                      <a:r>
                        <a:rPr lang="en-US" sz="2000" dirty="0"/>
                        <a:t>30%</a:t>
                      </a:r>
                      <a:endParaRPr lang="en-CA" sz="2000" dirty="0"/>
                    </a:p>
                  </a:txBody>
                  <a:tcPr anchor="ctr"/>
                </a:tc>
                <a:tc>
                  <a:txBody>
                    <a:bodyPr/>
                    <a:lstStyle/>
                    <a:p>
                      <a:pPr algn="ctr"/>
                      <a:r>
                        <a:rPr lang="en-US" sz="2000" dirty="0"/>
                        <a:t>21%</a:t>
                      </a:r>
                      <a:endParaRPr lang="en-CA" sz="2000" dirty="0"/>
                    </a:p>
                  </a:txBody>
                  <a:tcPr anchor="ctr"/>
                </a:tc>
                <a:tc>
                  <a:txBody>
                    <a:bodyPr/>
                    <a:lstStyle/>
                    <a:p>
                      <a:pPr algn="ctr"/>
                      <a:r>
                        <a:rPr lang="en-US" sz="2000" dirty="0"/>
                        <a:t>10%</a:t>
                      </a:r>
                      <a:endParaRPr lang="en-CA" sz="2000" dirty="0"/>
                    </a:p>
                  </a:txBody>
                  <a:tcPr anchor="ctr"/>
                </a:tc>
                <a:extLst>
                  <a:ext uri="{0D108BD9-81ED-4DB2-BD59-A6C34878D82A}">
                    <a16:rowId xmlns:a16="http://schemas.microsoft.com/office/drawing/2014/main" val="3814621111"/>
                  </a:ext>
                </a:extLst>
              </a:tr>
              <a:tr h="370840">
                <a:tc>
                  <a:txBody>
                    <a:bodyPr/>
                    <a:lstStyle/>
                    <a:p>
                      <a:r>
                        <a:rPr lang="en-US" sz="2000" dirty="0"/>
                        <a:t>Not very likely</a:t>
                      </a:r>
                    </a:p>
                  </a:txBody>
                  <a:tcPr/>
                </a:tc>
                <a:tc>
                  <a:txBody>
                    <a:bodyPr/>
                    <a:lstStyle/>
                    <a:p>
                      <a:pPr algn="ctr"/>
                      <a:r>
                        <a:rPr lang="en-US" sz="2000" dirty="0"/>
                        <a:t>28%</a:t>
                      </a:r>
                      <a:endParaRPr lang="en-CA" sz="2000" dirty="0"/>
                    </a:p>
                  </a:txBody>
                  <a:tcPr anchor="ctr"/>
                </a:tc>
                <a:tc>
                  <a:txBody>
                    <a:bodyPr/>
                    <a:lstStyle/>
                    <a:p>
                      <a:pPr algn="ctr"/>
                      <a:r>
                        <a:rPr lang="en-US" sz="2000" dirty="0"/>
                        <a:t>28%</a:t>
                      </a:r>
                      <a:endParaRPr lang="en-CA" sz="2000" dirty="0"/>
                    </a:p>
                  </a:txBody>
                  <a:tcPr anchor="ctr"/>
                </a:tc>
                <a:tc>
                  <a:txBody>
                    <a:bodyPr/>
                    <a:lstStyle/>
                    <a:p>
                      <a:pPr algn="ctr"/>
                      <a:r>
                        <a:rPr lang="en-US" sz="2000" dirty="0"/>
                        <a:t>30%</a:t>
                      </a:r>
                      <a:endParaRPr lang="en-CA" sz="2000" dirty="0"/>
                    </a:p>
                  </a:txBody>
                  <a:tcPr anchor="ctr"/>
                </a:tc>
                <a:tc>
                  <a:txBody>
                    <a:bodyPr/>
                    <a:lstStyle/>
                    <a:p>
                      <a:pPr algn="ctr"/>
                      <a:r>
                        <a:rPr lang="en-US" sz="2000" dirty="0"/>
                        <a:t>35%</a:t>
                      </a:r>
                      <a:endParaRPr lang="en-CA" sz="2000" dirty="0"/>
                    </a:p>
                  </a:txBody>
                  <a:tcPr anchor="ctr"/>
                </a:tc>
                <a:tc>
                  <a:txBody>
                    <a:bodyPr/>
                    <a:lstStyle/>
                    <a:p>
                      <a:pPr algn="ctr"/>
                      <a:r>
                        <a:rPr lang="en-US" sz="2000" dirty="0"/>
                        <a:t>21%</a:t>
                      </a:r>
                      <a:endParaRPr lang="en-CA" sz="2000" dirty="0"/>
                    </a:p>
                  </a:txBody>
                  <a:tcPr anchor="ctr"/>
                </a:tc>
                <a:extLst>
                  <a:ext uri="{0D108BD9-81ED-4DB2-BD59-A6C34878D82A}">
                    <a16:rowId xmlns:a16="http://schemas.microsoft.com/office/drawing/2014/main" val="2878086094"/>
                  </a:ext>
                </a:extLst>
              </a:tr>
              <a:tr h="370840">
                <a:tc>
                  <a:txBody>
                    <a:bodyPr/>
                    <a:lstStyle/>
                    <a:p>
                      <a:r>
                        <a:rPr lang="en-US" sz="2000" dirty="0"/>
                        <a:t>Very unlikely</a:t>
                      </a:r>
                    </a:p>
                  </a:txBody>
                  <a:tcPr/>
                </a:tc>
                <a:tc>
                  <a:txBody>
                    <a:bodyPr/>
                    <a:lstStyle/>
                    <a:p>
                      <a:pPr algn="ctr"/>
                      <a:r>
                        <a:rPr lang="en-US" sz="2000" dirty="0"/>
                        <a:t>29%</a:t>
                      </a:r>
                      <a:endParaRPr lang="en-CA" sz="2000" dirty="0"/>
                    </a:p>
                  </a:txBody>
                  <a:tcPr anchor="ctr"/>
                </a:tc>
                <a:tc>
                  <a:txBody>
                    <a:bodyPr/>
                    <a:lstStyle/>
                    <a:p>
                      <a:pPr algn="ctr"/>
                      <a:r>
                        <a:rPr lang="en-US" sz="2000" dirty="0"/>
                        <a:t>45%</a:t>
                      </a:r>
                      <a:endParaRPr lang="en-CA" sz="2000" dirty="0"/>
                    </a:p>
                  </a:txBody>
                  <a:tcPr anchor="ctr"/>
                </a:tc>
                <a:tc>
                  <a:txBody>
                    <a:bodyPr/>
                    <a:lstStyle/>
                    <a:p>
                      <a:pPr algn="ctr"/>
                      <a:r>
                        <a:rPr lang="en-US" sz="2000" dirty="0"/>
                        <a:t>32%</a:t>
                      </a:r>
                      <a:endParaRPr lang="en-CA" sz="2000" dirty="0"/>
                    </a:p>
                  </a:txBody>
                  <a:tcPr anchor="ctr"/>
                </a:tc>
                <a:tc>
                  <a:txBody>
                    <a:bodyPr/>
                    <a:lstStyle/>
                    <a:p>
                      <a:pPr algn="ctr"/>
                      <a:r>
                        <a:rPr lang="en-US" sz="2000" dirty="0"/>
                        <a:t>39%</a:t>
                      </a:r>
                      <a:endParaRPr lang="en-CA" sz="2000" dirty="0"/>
                    </a:p>
                  </a:txBody>
                  <a:tcPr anchor="ctr"/>
                </a:tc>
                <a:tc>
                  <a:txBody>
                    <a:bodyPr/>
                    <a:lstStyle/>
                    <a:p>
                      <a:pPr algn="ctr"/>
                      <a:r>
                        <a:rPr lang="en-US" sz="2000" dirty="0"/>
                        <a:t>64%</a:t>
                      </a:r>
                      <a:endParaRPr lang="en-CA" sz="2000" dirty="0"/>
                    </a:p>
                  </a:txBody>
                  <a:tcPr anchor="ctr"/>
                </a:tc>
                <a:extLst>
                  <a:ext uri="{0D108BD9-81ED-4DB2-BD59-A6C34878D82A}">
                    <a16:rowId xmlns:a16="http://schemas.microsoft.com/office/drawing/2014/main" val="1271333322"/>
                  </a:ext>
                </a:extLst>
              </a:tr>
            </a:tbl>
          </a:graphicData>
        </a:graphic>
      </p:graphicFrame>
    </p:spTree>
    <p:extLst>
      <p:ext uri="{BB962C8B-B14F-4D97-AF65-F5344CB8AC3E}">
        <p14:creationId xmlns:p14="http://schemas.microsoft.com/office/powerpoint/2010/main" val="4007514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Sea of buildings at twilight">
            <a:extLst>
              <a:ext uri="{FF2B5EF4-FFF2-40B4-BE49-F238E27FC236}">
                <a16:creationId xmlns:a16="http://schemas.microsoft.com/office/drawing/2014/main" id="{11597175-D329-49A2-8789-230DC27A0512}"/>
              </a:ext>
            </a:extLst>
          </p:cNvPr>
          <p:cNvPicPr>
            <a:picLocks noChangeAspect="1"/>
          </p:cNvPicPr>
          <p:nvPr/>
        </p:nvPicPr>
        <p:blipFill rotWithShape="1">
          <a:blip r:embed="rId3"/>
          <a:srcRect t="1433" b="14297"/>
          <a:stretch/>
        </p:blipFill>
        <p:spPr>
          <a:xfrm>
            <a:off x="20" y="10"/>
            <a:ext cx="12191980" cy="6857990"/>
          </a:xfrm>
          <a:prstGeom prst="rect">
            <a:avLst/>
          </a:prstGeom>
        </p:spPr>
      </p:pic>
      <p:sp>
        <p:nvSpPr>
          <p:cNvPr id="58" name="Rectangle 23">
            <a:extLst>
              <a:ext uri="{FF2B5EF4-FFF2-40B4-BE49-F238E27FC236}">
                <a16:creationId xmlns:a16="http://schemas.microsoft.com/office/drawing/2014/main" id="{C9D262D4-AE8B-4620-949A-609FC366F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4">
              <a:alphaModFix amt="86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25">
            <a:extLst>
              <a:ext uri="{FF2B5EF4-FFF2-40B4-BE49-F238E27FC236}">
                <a16:creationId xmlns:a16="http://schemas.microsoft.com/office/drawing/2014/main" id="{3605853C-E63A-49E2-84A4-4B7DD77A5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grpSp>
        <p:nvGrpSpPr>
          <p:cNvPr id="60" name="Group 27">
            <a:extLst>
              <a:ext uri="{FF2B5EF4-FFF2-40B4-BE49-F238E27FC236}">
                <a16:creationId xmlns:a16="http://schemas.microsoft.com/office/drawing/2014/main" id="{9500549F-5B68-400C-A605-BDF102BDBB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29" name="Rounded Rectangle 17">
              <a:extLst>
                <a:ext uri="{FF2B5EF4-FFF2-40B4-BE49-F238E27FC236}">
                  <a16:creationId xmlns:a16="http://schemas.microsoft.com/office/drawing/2014/main" id="{CE12C213-76C6-4953-849D-69BD0C074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 name="Picture 29">
              <a:extLst>
                <a:ext uri="{FF2B5EF4-FFF2-40B4-BE49-F238E27FC236}">
                  <a16:creationId xmlns:a16="http://schemas.microsoft.com/office/drawing/2014/main" id="{85D5C439-F0A9-41AB-BF38-FB38EB00B7C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31" name="Rounded Rectangle 20">
              <a:extLst>
                <a:ext uri="{FF2B5EF4-FFF2-40B4-BE49-F238E27FC236}">
                  <a16:creationId xmlns:a16="http://schemas.microsoft.com/office/drawing/2014/main" id="{CE714C63-2EB2-4CE0-8982-994E7A37A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2" name="Picture 31">
              <a:extLst>
                <a:ext uri="{FF2B5EF4-FFF2-40B4-BE49-F238E27FC236}">
                  <a16:creationId xmlns:a16="http://schemas.microsoft.com/office/drawing/2014/main" id="{CE568286-7D0B-4E62-BC33-A99A0FD743D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5452CB57-4CD6-4363-AECD-5BAB68FE121E}"/>
              </a:ext>
            </a:extLst>
          </p:cNvPr>
          <p:cNvSpPr>
            <a:spLocks noGrp="1"/>
          </p:cNvSpPr>
          <p:nvPr>
            <p:ph type="ctrTitle"/>
          </p:nvPr>
        </p:nvSpPr>
        <p:spPr>
          <a:xfrm>
            <a:off x="2704694" y="1540931"/>
            <a:ext cx="6815669" cy="1978023"/>
          </a:xfrm>
        </p:spPr>
        <p:txBody>
          <a:bodyPr>
            <a:noAutofit/>
          </a:bodyPr>
          <a:lstStyle/>
          <a:p>
            <a:r>
              <a:rPr lang="en-US" sz="4400" dirty="0"/>
              <a:t>Our Apperception of Homeownership Paths</a:t>
            </a:r>
            <a:endParaRPr lang="en-CA" sz="4000" dirty="0"/>
          </a:p>
        </p:txBody>
      </p:sp>
      <p:sp>
        <p:nvSpPr>
          <p:cNvPr id="3" name="Subtitle 2">
            <a:extLst>
              <a:ext uri="{FF2B5EF4-FFF2-40B4-BE49-F238E27FC236}">
                <a16:creationId xmlns:a16="http://schemas.microsoft.com/office/drawing/2014/main" id="{AA9560ED-DFCA-4BF1-9B0A-8159719C03E0}"/>
              </a:ext>
            </a:extLst>
          </p:cNvPr>
          <p:cNvSpPr>
            <a:spLocks noGrp="1"/>
          </p:cNvSpPr>
          <p:nvPr>
            <p:ph type="subTitle" idx="1"/>
          </p:nvPr>
        </p:nvSpPr>
        <p:spPr>
          <a:xfrm>
            <a:off x="2692398" y="3657597"/>
            <a:ext cx="6815669" cy="1320802"/>
          </a:xfrm>
        </p:spPr>
        <p:txBody>
          <a:bodyPr>
            <a:normAutofit lnSpcReduction="10000"/>
          </a:bodyPr>
          <a:lstStyle/>
          <a:p>
            <a:r>
              <a:rPr lang="en-US" dirty="0"/>
              <a:t>Dr. Domenica De Pasquale</a:t>
            </a:r>
            <a:endParaRPr lang="en-CA" dirty="0"/>
          </a:p>
          <a:p>
            <a:r>
              <a:rPr lang="en-CA" dirty="0"/>
              <a:t> Dr. Anthony Piscitelli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Dr. Sean Geobey</a:t>
            </a:r>
          </a:p>
          <a:p>
            <a:endParaRPr lang="en-US" dirty="0"/>
          </a:p>
        </p:txBody>
      </p:sp>
      <p:cxnSp>
        <p:nvCxnSpPr>
          <p:cNvPr id="63" name="Straight Connector 33">
            <a:extLst>
              <a:ext uri="{FF2B5EF4-FFF2-40B4-BE49-F238E27FC236}">
                <a16:creationId xmlns:a16="http://schemas.microsoft.com/office/drawing/2014/main" id="{1E22DAF0-5C05-4D01-A6C7-2832665773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8370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77576E5-E7DB-46C7-B0D9-A0AB18787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A2C244BC-AB19-460B-9A7B-5BAFE9DEAB0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C2D7728D-2CB0-4ADE-B6BF-4BA8ED772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A3E0EDB8-8162-4D16-9521-52415777B0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27060CB3-C139-4548-A73F-74689C9292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17" name="Rectangle 16">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21" name="Rectangle 20">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25" name="Picture 24">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sp>
        <p:nvSpPr>
          <p:cNvPr id="2" name="Title 1">
            <a:extLst>
              <a:ext uri="{FF2B5EF4-FFF2-40B4-BE49-F238E27FC236}">
                <a16:creationId xmlns:a16="http://schemas.microsoft.com/office/drawing/2014/main" id="{F35954A7-E2AC-3B04-6486-D853084F989A}"/>
              </a:ext>
            </a:extLst>
          </p:cNvPr>
          <p:cNvSpPr>
            <a:spLocks noGrp="1"/>
          </p:cNvSpPr>
          <p:nvPr>
            <p:ph type="title"/>
          </p:nvPr>
        </p:nvSpPr>
        <p:spPr>
          <a:xfrm>
            <a:off x="1979603" y="775730"/>
            <a:ext cx="8342790" cy="1132972"/>
          </a:xfrm>
        </p:spPr>
        <p:txBody>
          <a:bodyPr>
            <a:normAutofit/>
          </a:bodyPr>
          <a:lstStyle/>
          <a:p>
            <a:pPr defTabSz="393192"/>
            <a:r>
              <a:rPr lang="en-US" sz="4000" dirty="0"/>
              <a:t>How familiar are you with: </a:t>
            </a:r>
            <a:br>
              <a:rPr lang="en-US" sz="4000" dirty="0"/>
            </a:br>
            <a:r>
              <a:rPr lang="en-US" sz="2400" dirty="0"/>
              <a:t>(Renters only)</a:t>
            </a:r>
            <a:endParaRPr lang="en-CA" dirty="0"/>
          </a:p>
        </p:txBody>
      </p:sp>
      <p:graphicFrame>
        <p:nvGraphicFramePr>
          <p:cNvPr id="4" name="Table 3">
            <a:extLst>
              <a:ext uri="{FF2B5EF4-FFF2-40B4-BE49-F238E27FC236}">
                <a16:creationId xmlns:a16="http://schemas.microsoft.com/office/drawing/2014/main" id="{6B3FD78A-79AE-1F35-7C0B-937ADFF1D2C5}"/>
              </a:ext>
            </a:extLst>
          </p:cNvPr>
          <p:cNvGraphicFramePr>
            <a:graphicFrameLocks/>
          </p:cNvGraphicFramePr>
          <p:nvPr>
            <p:extLst>
              <p:ext uri="{D42A27DB-BD31-4B8C-83A1-F6EECF244321}">
                <p14:modId xmlns:p14="http://schemas.microsoft.com/office/powerpoint/2010/main" val="357157798"/>
              </p:ext>
            </p:extLst>
          </p:nvPr>
        </p:nvGraphicFramePr>
        <p:xfrm>
          <a:off x="802582" y="2261118"/>
          <a:ext cx="10593326" cy="3200400"/>
        </p:xfrm>
        <a:graphic>
          <a:graphicData uri="http://schemas.openxmlformats.org/drawingml/2006/table">
            <a:tbl>
              <a:tblPr firstRow="1" bandRow="1">
                <a:tableStyleId>{E8B1032C-EA38-4F05-BA0D-38AFFFC7BED3}</a:tableStyleId>
              </a:tblPr>
              <a:tblGrid>
                <a:gridCol w="1426750">
                  <a:extLst>
                    <a:ext uri="{9D8B030D-6E8A-4147-A177-3AD203B41FA5}">
                      <a16:colId xmlns:a16="http://schemas.microsoft.com/office/drawing/2014/main" val="3529814801"/>
                    </a:ext>
                  </a:extLst>
                </a:gridCol>
                <a:gridCol w="1859062">
                  <a:extLst>
                    <a:ext uri="{9D8B030D-6E8A-4147-A177-3AD203B41FA5}">
                      <a16:colId xmlns:a16="http://schemas.microsoft.com/office/drawing/2014/main" val="3483341394"/>
                    </a:ext>
                  </a:extLst>
                </a:gridCol>
                <a:gridCol w="1867500">
                  <a:extLst>
                    <a:ext uri="{9D8B030D-6E8A-4147-A177-3AD203B41FA5}">
                      <a16:colId xmlns:a16="http://schemas.microsoft.com/office/drawing/2014/main" val="3907124772"/>
                    </a:ext>
                  </a:extLst>
                </a:gridCol>
                <a:gridCol w="1670176">
                  <a:extLst>
                    <a:ext uri="{9D8B030D-6E8A-4147-A177-3AD203B41FA5}">
                      <a16:colId xmlns:a16="http://schemas.microsoft.com/office/drawing/2014/main" val="3353088330"/>
                    </a:ext>
                  </a:extLst>
                </a:gridCol>
                <a:gridCol w="1817284">
                  <a:extLst>
                    <a:ext uri="{9D8B030D-6E8A-4147-A177-3AD203B41FA5}">
                      <a16:colId xmlns:a16="http://schemas.microsoft.com/office/drawing/2014/main" val="1964789168"/>
                    </a:ext>
                  </a:extLst>
                </a:gridCol>
                <a:gridCol w="1952554">
                  <a:extLst>
                    <a:ext uri="{9D8B030D-6E8A-4147-A177-3AD203B41FA5}">
                      <a16:colId xmlns:a16="http://schemas.microsoft.com/office/drawing/2014/main" val="1517516437"/>
                    </a:ext>
                  </a:extLst>
                </a:gridCol>
              </a:tblGrid>
              <a:tr h="0">
                <a:tc>
                  <a:txBody>
                    <a:bodyPr/>
                    <a:lstStyle/>
                    <a:p>
                      <a:endParaRPr lang="en-CA" sz="2000"/>
                    </a:p>
                  </a:txBody>
                  <a:tcPr/>
                </a:tc>
                <a:tc>
                  <a:txBody>
                    <a:bodyPr/>
                    <a:lstStyle/>
                    <a:p>
                      <a:r>
                        <a:rPr lang="en-US" sz="2000" dirty="0"/>
                        <a:t>Condominium</a:t>
                      </a:r>
                      <a:endParaRPr lang="en-CA" sz="2000" dirty="0"/>
                    </a:p>
                  </a:txBody>
                  <a:tcPr/>
                </a:tc>
                <a:tc>
                  <a:txBody>
                    <a:bodyPr/>
                    <a:lstStyle/>
                    <a:p>
                      <a:r>
                        <a:rPr lang="en-US" sz="2000" dirty="0"/>
                        <a:t>Co-Ownership</a:t>
                      </a:r>
                      <a:endParaRPr lang="en-CA" sz="2000" dirty="0"/>
                    </a:p>
                  </a:txBody>
                  <a:tcPr/>
                </a:tc>
                <a:tc>
                  <a:txBody>
                    <a:bodyPr/>
                    <a:lstStyle/>
                    <a:p>
                      <a:r>
                        <a:rPr lang="en-US" sz="2000" dirty="0"/>
                        <a:t>Rent to Own</a:t>
                      </a:r>
                      <a:endParaRPr lang="en-CA" sz="2000" dirty="0"/>
                    </a:p>
                  </a:txBody>
                  <a:tcPr/>
                </a:tc>
                <a:tc>
                  <a:txBody>
                    <a:bodyPr/>
                    <a:lstStyle/>
                    <a:p>
                      <a:r>
                        <a:rPr lang="en-US" sz="2000" dirty="0"/>
                        <a:t>Shared Equity</a:t>
                      </a:r>
                      <a:endParaRPr lang="en-CA" sz="2000" dirty="0"/>
                    </a:p>
                  </a:txBody>
                  <a:tcPr/>
                </a:tc>
                <a:tc>
                  <a:txBody>
                    <a:bodyPr/>
                    <a:lstStyle/>
                    <a:p>
                      <a:r>
                        <a:rPr lang="en-US" sz="2000" dirty="0"/>
                        <a:t>Halal Mortgage</a:t>
                      </a:r>
                      <a:endParaRPr lang="en-CA" sz="2000" dirty="0"/>
                    </a:p>
                  </a:txBody>
                  <a:tcPr/>
                </a:tc>
                <a:extLst>
                  <a:ext uri="{0D108BD9-81ED-4DB2-BD59-A6C34878D82A}">
                    <a16:rowId xmlns:a16="http://schemas.microsoft.com/office/drawing/2014/main" val="827010917"/>
                  </a:ext>
                </a:extLst>
              </a:tr>
              <a:tr h="370840">
                <a:tc>
                  <a:txBody>
                    <a:bodyPr/>
                    <a:lstStyle/>
                    <a:p>
                      <a:r>
                        <a:rPr lang="en-US" sz="2000" dirty="0"/>
                        <a:t>Very familiar</a:t>
                      </a:r>
                    </a:p>
                  </a:txBody>
                  <a:tcPr/>
                </a:tc>
                <a:tc>
                  <a:txBody>
                    <a:bodyPr/>
                    <a:lstStyle/>
                    <a:p>
                      <a:pPr algn="ctr"/>
                      <a:r>
                        <a:rPr lang="en-US" sz="2000" dirty="0"/>
                        <a:t>40%</a:t>
                      </a:r>
                      <a:endParaRPr lang="en-CA" sz="2000" dirty="0"/>
                    </a:p>
                  </a:txBody>
                  <a:tcPr anchor="ctr"/>
                </a:tc>
                <a:tc>
                  <a:txBody>
                    <a:bodyPr/>
                    <a:lstStyle/>
                    <a:p>
                      <a:pPr algn="ctr"/>
                      <a:r>
                        <a:rPr lang="en-US" sz="2000" dirty="0"/>
                        <a:t>13%</a:t>
                      </a:r>
                      <a:endParaRPr lang="en-CA" sz="2000" dirty="0"/>
                    </a:p>
                  </a:txBody>
                  <a:tcPr anchor="ctr"/>
                </a:tc>
                <a:tc>
                  <a:txBody>
                    <a:bodyPr/>
                    <a:lstStyle/>
                    <a:p>
                      <a:pPr algn="ctr"/>
                      <a:r>
                        <a:rPr lang="en-US" sz="2000" dirty="0"/>
                        <a:t>13%</a:t>
                      </a:r>
                      <a:endParaRPr lang="en-CA" sz="2000" dirty="0"/>
                    </a:p>
                  </a:txBody>
                  <a:tcPr anchor="ctr"/>
                </a:tc>
                <a:tc>
                  <a:txBody>
                    <a:bodyPr/>
                    <a:lstStyle/>
                    <a:p>
                      <a:pPr algn="ctr"/>
                      <a:r>
                        <a:rPr lang="en-US" sz="2000" dirty="0"/>
                        <a:t>7%</a:t>
                      </a:r>
                      <a:endParaRPr lang="en-CA" sz="2000" dirty="0"/>
                    </a:p>
                  </a:txBody>
                  <a:tcPr anchor="ctr"/>
                </a:tc>
                <a:tc>
                  <a:txBody>
                    <a:bodyPr/>
                    <a:lstStyle/>
                    <a:p>
                      <a:pPr algn="ctr"/>
                      <a:r>
                        <a:rPr lang="en-US" sz="2000" dirty="0"/>
                        <a:t>5%</a:t>
                      </a:r>
                      <a:endParaRPr lang="en-CA" sz="2000" dirty="0"/>
                    </a:p>
                  </a:txBody>
                  <a:tcPr anchor="ctr"/>
                </a:tc>
                <a:extLst>
                  <a:ext uri="{0D108BD9-81ED-4DB2-BD59-A6C34878D82A}">
                    <a16:rowId xmlns:a16="http://schemas.microsoft.com/office/drawing/2014/main" val="2413699037"/>
                  </a:ext>
                </a:extLst>
              </a:tr>
              <a:tr h="370840">
                <a:tc>
                  <a:txBody>
                    <a:bodyPr/>
                    <a:lstStyle/>
                    <a:p>
                      <a:r>
                        <a:rPr lang="en-US" sz="2000" dirty="0"/>
                        <a:t>Somewhat familiar</a:t>
                      </a:r>
                    </a:p>
                  </a:txBody>
                  <a:tcPr/>
                </a:tc>
                <a:tc>
                  <a:txBody>
                    <a:bodyPr/>
                    <a:lstStyle/>
                    <a:p>
                      <a:pPr algn="ctr"/>
                      <a:r>
                        <a:rPr lang="en-US" sz="2000" dirty="0"/>
                        <a:t>44%</a:t>
                      </a:r>
                      <a:endParaRPr lang="en-CA" sz="2000" dirty="0"/>
                    </a:p>
                  </a:txBody>
                  <a:tcPr anchor="ctr"/>
                </a:tc>
                <a:tc>
                  <a:txBody>
                    <a:bodyPr/>
                    <a:lstStyle/>
                    <a:p>
                      <a:pPr algn="ctr"/>
                      <a:r>
                        <a:rPr lang="en-US" sz="2000" dirty="0"/>
                        <a:t>40%</a:t>
                      </a:r>
                      <a:endParaRPr lang="en-CA" sz="2000" dirty="0"/>
                    </a:p>
                  </a:txBody>
                  <a:tcPr anchor="ctr"/>
                </a:tc>
                <a:tc>
                  <a:txBody>
                    <a:bodyPr/>
                    <a:lstStyle/>
                    <a:p>
                      <a:pPr algn="ctr"/>
                      <a:r>
                        <a:rPr lang="en-US" sz="2000" dirty="0"/>
                        <a:t>45%</a:t>
                      </a:r>
                      <a:endParaRPr lang="en-CA" sz="2000" dirty="0"/>
                    </a:p>
                  </a:txBody>
                  <a:tcPr anchor="ctr"/>
                </a:tc>
                <a:tc>
                  <a:txBody>
                    <a:bodyPr/>
                    <a:lstStyle/>
                    <a:p>
                      <a:pPr algn="ctr"/>
                      <a:r>
                        <a:rPr lang="en-US" sz="2000" dirty="0"/>
                        <a:t>26%</a:t>
                      </a:r>
                      <a:endParaRPr lang="en-CA" sz="2000" dirty="0"/>
                    </a:p>
                  </a:txBody>
                  <a:tcPr anchor="ctr"/>
                </a:tc>
                <a:tc>
                  <a:txBody>
                    <a:bodyPr/>
                    <a:lstStyle/>
                    <a:p>
                      <a:pPr algn="ctr"/>
                      <a:r>
                        <a:rPr lang="en-US" sz="2000" dirty="0"/>
                        <a:t>11%</a:t>
                      </a:r>
                      <a:endParaRPr lang="en-CA" sz="2000" dirty="0"/>
                    </a:p>
                  </a:txBody>
                  <a:tcPr anchor="ctr"/>
                </a:tc>
                <a:extLst>
                  <a:ext uri="{0D108BD9-81ED-4DB2-BD59-A6C34878D82A}">
                    <a16:rowId xmlns:a16="http://schemas.microsoft.com/office/drawing/2014/main" val="3814621111"/>
                  </a:ext>
                </a:extLst>
              </a:tr>
              <a:tr h="370840">
                <a:tc>
                  <a:txBody>
                    <a:bodyPr/>
                    <a:lstStyle/>
                    <a:p>
                      <a:r>
                        <a:rPr lang="en-US" sz="2000" dirty="0"/>
                        <a:t>Not very familiar</a:t>
                      </a:r>
                    </a:p>
                  </a:txBody>
                  <a:tcPr/>
                </a:tc>
                <a:tc>
                  <a:txBody>
                    <a:bodyPr/>
                    <a:lstStyle/>
                    <a:p>
                      <a:pPr algn="ctr"/>
                      <a:r>
                        <a:rPr lang="en-US" sz="2000" dirty="0"/>
                        <a:t>11%</a:t>
                      </a:r>
                      <a:endParaRPr lang="en-CA" sz="2000" dirty="0"/>
                    </a:p>
                  </a:txBody>
                  <a:tcPr anchor="ctr"/>
                </a:tc>
                <a:tc>
                  <a:txBody>
                    <a:bodyPr/>
                    <a:lstStyle/>
                    <a:p>
                      <a:pPr algn="ctr"/>
                      <a:r>
                        <a:rPr lang="en-US" sz="2000" dirty="0"/>
                        <a:t>28%</a:t>
                      </a:r>
                      <a:endParaRPr lang="en-CA" sz="2000" dirty="0"/>
                    </a:p>
                  </a:txBody>
                  <a:tcPr anchor="ctr"/>
                </a:tc>
                <a:tc>
                  <a:txBody>
                    <a:bodyPr/>
                    <a:lstStyle/>
                    <a:p>
                      <a:pPr algn="ctr"/>
                      <a:r>
                        <a:rPr lang="en-US" sz="2000" dirty="0"/>
                        <a:t>32%</a:t>
                      </a:r>
                      <a:endParaRPr lang="en-CA" sz="2000" dirty="0"/>
                    </a:p>
                  </a:txBody>
                  <a:tcPr anchor="ctr"/>
                </a:tc>
                <a:tc>
                  <a:txBody>
                    <a:bodyPr/>
                    <a:lstStyle/>
                    <a:p>
                      <a:pPr algn="ctr"/>
                      <a:r>
                        <a:rPr lang="en-US" sz="2000" dirty="0"/>
                        <a:t>39%</a:t>
                      </a:r>
                      <a:endParaRPr lang="en-CA" sz="2000" dirty="0"/>
                    </a:p>
                  </a:txBody>
                  <a:tcPr anchor="ctr"/>
                </a:tc>
                <a:tc>
                  <a:txBody>
                    <a:bodyPr/>
                    <a:lstStyle/>
                    <a:p>
                      <a:pPr algn="ctr"/>
                      <a:r>
                        <a:rPr lang="en-US" sz="2000" dirty="0"/>
                        <a:t>17%</a:t>
                      </a:r>
                      <a:endParaRPr lang="en-CA" sz="2000" dirty="0"/>
                    </a:p>
                  </a:txBody>
                  <a:tcPr anchor="ctr"/>
                </a:tc>
                <a:extLst>
                  <a:ext uri="{0D108BD9-81ED-4DB2-BD59-A6C34878D82A}">
                    <a16:rowId xmlns:a16="http://schemas.microsoft.com/office/drawing/2014/main" val="2878086094"/>
                  </a:ext>
                </a:extLst>
              </a:tr>
              <a:tr h="370840">
                <a:tc>
                  <a:txBody>
                    <a:bodyPr/>
                    <a:lstStyle/>
                    <a:p>
                      <a:r>
                        <a:rPr lang="en-US" sz="2000" dirty="0"/>
                        <a:t>Not at all familiar</a:t>
                      </a:r>
                    </a:p>
                  </a:txBody>
                  <a:tcPr/>
                </a:tc>
                <a:tc>
                  <a:txBody>
                    <a:bodyPr/>
                    <a:lstStyle/>
                    <a:p>
                      <a:pPr algn="ctr"/>
                      <a:r>
                        <a:rPr lang="en-US" sz="2000" dirty="0"/>
                        <a:t>6%</a:t>
                      </a:r>
                      <a:endParaRPr lang="en-CA" sz="2000" dirty="0"/>
                    </a:p>
                  </a:txBody>
                  <a:tcPr anchor="ctr"/>
                </a:tc>
                <a:tc>
                  <a:txBody>
                    <a:bodyPr/>
                    <a:lstStyle/>
                    <a:p>
                      <a:pPr algn="ctr"/>
                      <a:r>
                        <a:rPr lang="en-US" sz="2000" dirty="0"/>
                        <a:t>19%</a:t>
                      </a:r>
                      <a:endParaRPr lang="en-CA" sz="2000" dirty="0"/>
                    </a:p>
                  </a:txBody>
                  <a:tcPr anchor="ctr"/>
                </a:tc>
                <a:tc>
                  <a:txBody>
                    <a:bodyPr/>
                    <a:lstStyle/>
                    <a:p>
                      <a:pPr algn="ctr"/>
                      <a:r>
                        <a:rPr lang="en-US" sz="2000" dirty="0"/>
                        <a:t>10%</a:t>
                      </a:r>
                      <a:endParaRPr lang="en-CA" sz="2000" dirty="0"/>
                    </a:p>
                  </a:txBody>
                  <a:tcPr anchor="ctr"/>
                </a:tc>
                <a:tc>
                  <a:txBody>
                    <a:bodyPr/>
                    <a:lstStyle/>
                    <a:p>
                      <a:pPr algn="ctr"/>
                      <a:r>
                        <a:rPr lang="en-US" sz="2000" dirty="0"/>
                        <a:t>28%</a:t>
                      </a:r>
                      <a:endParaRPr lang="en-CA" sz="2000" dirty="0"/>
                    </a:p>
                  </a:txBody>
                  <a:tcPr anchor="ctr"/>
                </a:tc>
                <a:tc>
                  <a:txBody>
                    <a:bodyPr/>
                    <a:lstStyle/>
                    <a:p>
                      <a:pPr algn="ctr"/>
                      <a:r>
                        <a:rPr lang="en-US" sz="2000" dirty="0"/>
                        <a:t>68%</a:t>
                      </a:r>
                      <a:endParaRPr lang="en-CA" sz="2000" dirty="0"/>
                    </a:p>
                  </a:txBody>
                  <a:tcPr anchor="ctr"/>
                </a:tc>
                <a:extLst>
                  <a:ext uri="{0D108BD9-81ED-4DB2-BD59-A6C34878D82A}">
                    <a16:rowId xmlns:a16="http://schemas.microsoft.com/office/drawing/2014/main" val="1271333322"/>
                  </a:ext>
                </a:extLst>
              </a:tr>
            </a:tbl>
          </a:graphicData>
        </a:graphic>
      </p:graphicFrame>
      <p:sp>
        <p:nvSpPr>
          <p:cNvPr id="6" name="TextBox 5">
            <a:extLst>
              <a:ext uri="{FF2B5EF4-FFF2-40B4-BE49-F238E27FC236}">
                <a16:creationId xmlns:a16="http://schemas.microsoft.com/office/drawing/2014/main" id="{0A917664-28C9-49A4-C694-C52B3D46A84E}"/>
              </a:ext>
            </a:extLst>
          </p:cNvPr>
          <p:cNvSpPr txBox="1"/>
          <p:nvPr/>
        </p:nvSpPr>
        <p:spPr>
          <a:xfrm>
            <a:off x="9378921" y="5933588"/>
            <a:ext cx="2411875" cy="315705"/>
          </a:xfrm>
          <a:prstGeom prst="rect">
            <a:avLst/>
          </a:prstGeom>
          <a:noFill/>
        </p:spPr>
        <p:txBody>
          <a:bodyPr wrap="square">
            <a:spAutoFit/>
          </a:bodyPr>
          <a:lstStyle/>
          <a:p>
            <a:r>
              <a:rPr lang="en-US" sz="1400" dirty="0">
                <a:solidFill>
                  <a:srgbClr val="010205"/>
                </a:solidFill>
                <a:latin typeface="Arial" panose="020B0604020202020204" pitchFamily="34" charset="0"/>
              </a:rPr>
              <a:t>Note: Unweighted results</a:t>
            </a:r>
            <a:endParaRPr lang="en-CA" sz="1400" dirty="0"/>
          </a:p>
        </p:txBody>
      </p:sp>
    </p:spTree>
    <p:extLst>
      <p:ext uri="{BB962C8B-B14F-4D97-AF65-F5344CB8AC3E}">
        <p14:creationId xmlns:p14="http://schemas.microsoft.com/office/powerpoint/2010/main" val="3021904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77576E5-E7DB-46C7-B0D9-A0AB18787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A2C244BC-AB19-460B-9A7B-5BAFE9DEAB0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C2D7728D-2CB0-4ADE-B6BF-4BA8ED772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A3E0EDB8-8162-4D16-9521-52415777B0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27060CB3-C139-4548-A73F-74689C9292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17" name="Rectangle 16">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21" name="Rectangle 20">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25" name="Picture 24">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sp>
        <p:nvSpPr>
          <p:cNvPr id="2" name="Title 1">
            <a:extLst>
              <a:ext uri="{FF2B5EF4-FFF2-40B4-BE49-F238E27FC236}">
                <a16:creationId xmlns:a16="http://schemas.microsoft.com/office/drawing/2014/main" id="{F35954A7-E2AC-3B04-6486-D853084F989A}"/>
              </a:ext>
            </a:extLst>
          </p:cNvPr>
          <p:cNvSpPr>
            <a:spLocks noGrp="1"/>
          </p:cNvSpPr>
          <p:nvPr>
            <p:ph type="title"/>
          </p:nvPr>
        </p:nvSpPr>
        <p:spPr>
          <a:xfrm>
            <a:off x="1979603" y="775730"/>
            <a:ext cx="8342790" cy="1132972"/>
          </a:xfrm>
        </p:spPr>
        <p:txBody>
          <a:bodyPr>
            <a:normAutofit/>
          </a:bodyPr>
          <a:lstStyle/>
          <a:p>
            <a:pPr defTabSz="393192"/>
            <a:r>
              <a:rPr lang="en-US" sz="4000" dirty="0"/>
              <a:t>How likely are you to consider a  </a:t>
            </a:r>
            <a:br>
              <a:rPr lang="en-US" sz="4000" dirty="0"/>
            </a:br>
            <a:r>
              <a:rPr lang="en-US" sz="2400" dirty="0"/>
              <a:t>(Renters only)</a:t>
            </a:r>
            <a:endParaRPr lang="en-CA" dirty="0"/>
          </a:p>
        </p:txBody>
      </p:sp>
      <p:graphicFrame>
        <p:nvGraphicFramePr>
          <p:cNvPr id="3" name="Table 2">
            <a:extLst>
              <a:ext uri="{FF2B5EF4-FFF2-40B4-BE49-F238E27FC236}">
                <a16:creationId xmlns:a16="http://schemas.microsoft.com/office/drawing/2014/main" id="{6DAB0BFF-B5F3-FC11-49DE-ACD7C7B63591}"/>
              </a:ext>
            </a:extLst>
          </p:cNvPr>
          <p:cNvGraphicFramePr>
            <a:graphicFrameLocks/>
          </p:cNvGraphicFramePr>
          <p:nvPr>
            <p:extLst>
              <p:ext uri="{D42A27DB-BD31-4B8C-83A1-F6EECF244321}">
                <p14:modId xmlns:p14="http://schemas.microsoft.com/office/powerpoint/2010/main" val="4120707132"/>
              </p:ext>
            </p:extLst>
          </p:nvPr>
        </p:nvGraphicFramePr>
        <p:xfrm>
          <a:off x="772236" y="2168703"/>
          <a:ext cx="10593326" cy="3200400"/>
        </p:xfrm>
        <a:graphic>
          <a:graphicData uri="http://schemas.openxmlformats.org/drawingml/2006/table">
            <a:tbl>
              <a:tblPr firstRow="1" bandRow="1">
                <a:tableStyleId>{E8B1032C-EA38-4F05-BA0D-38AFFFC7BED3}</a:tableStyleId>
              </a:tblPr>
              <a:tblGrid>
                <a:gridCol w="1426750">
                  <a:extLst>
                    <a:ext uri="{9D8B030D-6E8A-4147-A177-3AD203B41FA5}">
                      <a16:colId xmlns:a16="http://schemas.microsoft.com/office/drawing/2014/main" val="3529814801"/>
                    </a:ext>
                  </a:extLst>
                </a:gridCol>
                <a:gridCol w="1859062">
                  <a:extLst>
                    <a:ext uri="{9D8B030D-6E8A-4147-A177-3AD203B41FA5}">
                      <a16:colId xmlns:a16="http://schemas.microsoft.com/office/drawing/2014/main" val="3483341394"/>
                    </a:ext>
                  </a:extLst>
                </a:gridCol>
                <a:gridCol w="1867501">
                  <a:extLst>
                    <a:ext uri="{9D8B030D-6E8A-4147-A177-3AD203B41FA5}">
                      <a16:colId xmlns:a16="http://schemas.microsoft.com/office/drawing/2014/main" val="3907124772"/>
                    </a:ext>
                  </a:extLst>
                </a:gridCol>
                <a:gridCol w="1670176">
                  <a:extLst>
                    <a:ext uri="{9D8B030D-6E8A-4147-A177-3AD203B41FA5}">
                      <a16:colId xmlns:a16="http://schemas.microsoft.com/office/drawing/2014/main" val="3353088330"/>
                    </a:ext>
                  </a:extLst>
                </a:gridCol>
                <a:gridCol w="1817284">
                  <a:extLst>
                    <a:ext uri="{9D8B030D-6E8A-4147-A177-3AD203B41FA5}">
                      <a16:colId xmlns:a16="http://schemas.microsoft.com/office/drawing/2014/main" val="1964789168"/>
                    </a:ext>
                  </a:extLst>
                </a:gridCol>
                <a:gridCol w="1952553">
                  <a:extLst>
                    <a:ext uri="{9D8B030D-6E8A-4147-A177-3AD203B41FA5}">
                      <a16:colId xmlns:a16="http://schemas.microsoft.com/office/drawing/2014/main" val="1517516437"/>
                    </a:ext>
                  </a:extLst>
                </a:gridCol>
              </a:tblGrid>
              <a:tr h="0">
                <a:tc>
                  <a:txBody>
                    <a:bodyPr/>
                    <a:lstStyle/>
                    <a:p>
                      <a:endParaRPr lang="en-CA" sz="2000"/>
                    </a:p>
                  </a:txBody>
                  <a:tcPr/>
                </a:tc>
                <a:tc>
                  <a:txBody>
                    <a:bodyPr/>
                    <a:lstStyle/>
                    <a:p>
                      <a:r>
                        <a:rPr lang="en-US" sz="2000" dirty="0"/>
                        <a:t>Condominium</a:t>
                      </a:r>
                      <a:endParaRPr lang="en-CA" sz="2000" dirty="0"/>
                    </a:p>
                  </a:txBody>
                  <a:tcPr/>
                </a:tc>
                <a:tc>
                  <a:txBody>
                    <a:bodyPr/>
                    <a:lstStyle/>
                    <a:p>
                      <a:r>
                        <a:rPr lang="en-US" sz="2000" dirty="0"/>
                        <a:t>Co-Ownership</a:t>
                      </a:r>
                      <a:endParaRPr lang="en-CA" sz="2000" dirty="0"/>
                    </a:p>
                  </a:txBody>
                  <a:tcPr/>
                </a:tc>
                <a:tc>
                  <a:txBody>
                    <a:bodyPr/>
                    <a:lstStyle/>
                    <a:p>
                      <a:r>
                        <a:rPr lang="en-US" sz="2000" dirty="0"/>
                        <a:t>Rent to Own</a:t>
                      </a:r>
                      <a:endParaRPr lang="en-CA" sz="2000" dirty="0"/>
                    </a:p>
                  </a:txBody>
                  <a:tcPr/>
                </a:tc>
                <a:tc>
                  <a:txBody>
                    <a:bodyPr/>
                    <a:lstStyle/>
                    <a:p>
                      <a:r>
                        <a:rPr lang="en-US" sz="2000" dirty="0"/>
                        <a:t>Shared Equity</a:t>
                      </a:r>
                      <a:endParaRPr lang="en-CA" sz="2000" dirty="0"/>
                    </a:p>
                  </a:txBody>
                  <a:tcPr/>
                </a:tc>
                <a:tc>
                  <a:txBody>
                    <a:bodyPr/>
                    <a:lstStyle/>
                    <a:p>
                      <a:r>
                        <a:rPr lang="en-US" sz="2000" dirty="0"/>
                        <a:t>Halal Mortgage</a:t>
                      </a:r>
                      <a:endParaRPr lang="en-CA" sz="2000" dirty="0"/>
                    </a:p>
                  </a:txBody>
                  <a:tcPr/>
                </a:tc>
                <a:extLst>
                  <a:ext uri="{0D108BD9-81ED-4DB2-BD59-A6C34878D82A}">
                    <a16:rowId xmlns:a16="http://schemas.microsoft.com/office/drawing/2014/main" val="827010917"/>
                  </a:ext>
                </a:extLst>
              </a:tr>
              <a:tr h="370840">
                <a:tc>
                  <a:txBody>
                    <a:bodyPr/>
                    <a:lstStyle/>
                    <a:p>
                      <a:r>
                        <a:rPr lang="en-US" sz="2000" dirty="0"/>
                        <a:t>Very </a:t>
                      </a:r>
                    </a:p>
                    <a:p>
                      <a:r>
                        <a:rPr lang="en-US" sz="2000" dirty="0"/>
                        <a:t>likely</a:t>
                      </a:r>
                    </a:p>
                  </a:txBody>
                  <a:tcPr/>
                </a:tc>
                <a:tc>
                  <a:txBody>
                    <a:bodyPr/>
                    <a:lstStyle/>
                    <a:p>
                      <a:pPr algn="ctr"/>
                      <a:r>
                        <a:rPr lang="en-US" sz="2000" dirty="0"/>
                        <a:t>12%</a:t>
                      </a:r>
                      <a:endParaRPr lang="en-CA" sz="2000" dirty="0"/>
                    </a:p>
                  </a:txBody>
                  <a:tcPr anchor="ctr"/>
                </a:tc>
                <a:tc>
                  <a:txBody>
                    <a:bodyPr/>
                    <a:lstStyle/>
                    <a:p>
                      <a:pPr algn="ctr"/>
                      <a:r>
                        <a:rPr lang="en-US" sz="2000" dirty="0"/>
                        <a:t>7%</a:t>
                      </a:r>
                      <a:endParaRPr lang="en-CA" sz="2000" dirty="0"/>
                    </a:p>
                  </a:txBody>
                  <a:tcPr anchor="ctr"/>
                </a:tc>
                <a:tc>
                  <a:txBody>
                    <a:bodyPr/>
                    <a:lstStyle/>
                    <a:p>
                      <a:pPr algn="ctr"/>
                      <a:r>
                        <a:rPr lang="en-US" sz="2000" dirty="0"/>
                        <a:t>15%</a:t>
                      </a:r>
                      <a:endParaRPr lang="en-CA" sz="2000" dirty="0"/>
                    </a:p>
                  </a:txBody>
                  <a:tcPr anchor="ctr"/>
                </a:tc>
                <a:tc>
                  <a:txBody>
                    <a:bodyPr/>
                    <a:lstStyle/>
                    <a:p>
                      <a:pPr algn="ctr"/>
                      <a:r>
                        <a:rPr lang="en-US" sz="2000" dirty="0"/>
                        <a:t>5%</a:t>
                      </a:r>
                      <a:endParaRPr lang="en-CA" sz="2000" dirty="0"/>
                    </a:p>
                  </a:txBody>
                  <a:tcPr anchor="ctr"/>
                </a:tc>
                <a:tc>
                  <a:txBody>
                    <a:bodyPr/>
                    <a:lstStyle/>
                    <a:p>
                      <a:pPr algn="ctr"/>
                      <a:r>
                        <a:rPr lang="en-US" sz="2000" dirty="0"/>
                        <a:t>6%</a:t>
                      </a:r>
                      <a:endParaRPr lang="en-CA" sz="2000" dirty="0"/>
                    </a:p>
                  </a:txBody>
                  <a:tcPr anchor="ctr"/>
                </a:tc>
                <a:extLst>
                  <a:ext uri="{0D108BD9-81ED-4DB2-BD59-A6C34878D82A}">
                    <a16:rowId xmlns:a16="http://schemas.microsoft.com/office/drawing/2014/main" val="2413699037"/>
                  </a:ext>
                </a:extLst>
              </a:tr>
              <a:tr h="370840">
                <a:tc>
                  <a:txBody>
                    <a:bodyPr/>
                    <a:lstStyle/>
                    <a:p>
                      <a:r>
                        <a:rPr lang="en-US" sz="2000" dirty="0"/>
                        <a:t>Somewhat likely</a:t>
                      </a:r>
                    </a:p>
                  </a:txBody>
                  <a:tcPr/>
                </a:tc>
                <a:tc>
                  <a:txBody>
                    <a:bodyPr/>
                    <a:lstStyle/>
                    <a:p>
                      <a:pPr algn="ctr"/>
                      <a:r>
                        <a:rPr lang="en-US" sz="2000" dirty="0"/>
                        <a:t>35%</a:t>
                      </a:r>
                      <a:endParaRPr lang="en-CA" sz="2000" dirty="0"/>
                    </a:p>
                  </a:txBody>
                  <a:tcPr anchor="ctr"/>
                </a:tc>
                <a:tc>
                  <a:txBody>
                    <a:bodyPr/>
                    <a:lstStyle/>
                    <a:p>
                      <a:pPr algn="ctr"/>
                      <a:r>
                        <a:rPr lang="en-US" sz="2000" dirty="0"/>
                        <a:t>26%</a:t>
                      </a:r>
                      <a:endParaRPr lang="en-CA" sz="2000" dirty="0"/>
                    </a:p>
                  </a:txBody>
                  <a:tcPr anchor="ctr"/>
                </a:tc>
                <a:tc>
                  <a:txBody>
                    <a:bodyPr/>
                    <a:lstStyle/>
                    <a:p>
                      <a:pPr algn="ctr"/>
                      <a:r>
                        <a:rPr lang="en-US" sz="2000" dirty="0"/>
                        <a:t>48%</a:t>
                      </a:r>
                      <a:endParaRPr lang="en-CA" sz="2000" dirty="0"/>
                    </a:p>
                  </a:txBody>
                  <a:tcPr anchor="ctr"/>
                </a:tc>
                <a:tc>
                  <a:txBody>
                    <a:bodyPr/>
                    <a:lstStyle/>
                    <a:p>
                      <a:pPr algn="ctr"/>
                      <a:r>
                        <a:rPr lang="en-US" sz="2000" dirty="0"/>
                        <a:t>28%</a:t>
                      </a:r>
                      <a:endParaRPr lang="en-CA" sz="2000" dirty="0"/>
                    </a:p>
                  </a:txBody>
                  <a:tcPr anchor="ctr"/>
                </a:tc>
                <a:tc>
                  <a:txBody>
                    <a:bodyPr/>
                    <a:lstStyle/>
                    <a:p>
                      <a:pPr algn="ctr"/>
                      <a:r>
                        <a:rPr lang="en-US" sz="2000" dirty="0"/>
                        <a:t>14%</a:t>
                      </a:r>
                      <a:endParaRPr lang="en-CA" sz="2000" dirty="0"/>
                    </a:p>
                  </a:txBody>
                  <a:tcPr anchor="ctr"/>
                </a:tc>
                <a:extLst>
                  <a:ext uri="{0D108BD9-81ED-4DB2-BD59-A6C34878D82A}">
                    <a16:rowId xmlns:a16="http://schemas.microsoft.com/office/drawing/2014/main" val="3814621111"/>
                  </a:ext>
                </a:extLst>
              </a:tr>
              <a:tr h="370840">
                <a:tc>
                  <a:txBody>
                    <a:bodyPr/>
                    <a:lstStyle/>
                    <a:p>
                      <a:r>
                        <a:rPr lang="en-US" sz="2000" dirty="0"/>
                        <a:t>Not very likely</a:t>
                      </a:r>
                    </a:p>
                  </a:txBody>
                  <a:tcPr/>
                </a:tc>
                <a:tc>
                  <a:txBody>
                    <a:bodyPr/>
                    <a:lstStyle/>
                    <a:p>
                      <a:pPr algn="ctr"/>
                      <a:r>
                        <a:rPr lang="en-US" sz="2000" dirty="0"/>
                        <a:t>28%</a:t>
                      </a:r>
                      <a:endParaRPr lang="en-CA" sz="2000" dirty="0"/>
                    </a:p>
                  </a:txBody>
                  <a:tcPr anchor="ctr"/>
                </a:tc>
                <a:tc>
                  <a:txBody>
                    <a:bodyPr/>
                    <a:lstStyle/>
                    <a:p>
                      <a:pPr algn="ctr"/>
                      <a:r>
                        <a:rPr lang="en-US" sz="2000" dirty="0"/>
                        <a:t>31%</a:t>
                      </a:r>
                      <a:endParaRPr lang="en-CA" sz="2000" dirty="0"/>
                    </a:p>
                  </a:txBody>
                  <a:tcPr anchor="ctr"/>
                </a:tc>
                <a:tc>
                  <a:txBody>
                    <a:bodyPr/>
                    <a:lstStyle/>
                    <a:p>
                      <a:pPr algn="ctr"/>
                      <a:r>
                        <a:rPr lang="en-US" sz="2000" dirty="0"/>
                        <a:t>25%</a:t>
                      </a:r>
                      <a:endParaRPr lang="en-CA" sz="2000" dirty="0"/>
                    </a:p>
                  </a:txBody>
                  <a:tcPr anchor="ctr"/>
                </a:tc>
                <a:tc>
                  <a:txBody>
                    <a:bodyPr/>
                    <a:lstStyle/>
                    <a:p>
                      <a:pPr algn="ctr"/>
                      <a:r>
                        <a:rPr lang="en-US" sz="2000" dirty="0"/>
                        <a:t>42%</a:t>
                      </a:r>
                      <a:endParaRPr lang="en-CA" sz="2000" dirty="0"/>
                    </a:p>
                  </a:txBody>
                  <a:tcPr anchor="ctr"/>
                </a:tc>
                <a:tc>
                  <a:txBody>
                    <a:bodyPr/>
                    <a:lstStyle/>
                    <a:p>
                      <a:pPr algn="ctr"/>
                      <a:r>
                        <a:rPr lang="en-US" sz="2000" dirty="0"/>
                        <a:t>27%</a:t>
                      </a:r>
                      <a:endParaRPr lang="en-CA" sz="2000" dirty="0"/>
                    </a:p>
                  </a:txBody>
                  <a:tcPr anchor="ctr"/>
                </a:tc>
                <a:extLst>
                  <a:ext uri="{0D108BD9-81ED-4DB2-BD59-A6C34878D82A}">
                    <a16:rowId xmlns:a16="http://schemas.microsoft.com/office/drawing/2014/main" val="2878086094"/>
                  </a:ext>
                </a:extLst>
              </a:tr>
              <a:tr h="370840">
                <a:tc>
                  <a:txBody>
                    <a:bodyPr/>
                    <a:lstStyle/>
                    <a:p>
                      <a:r>
                        <a:rPr lang="en-US" sz="2000" dirty="0"/>
                        <a:t>Very unlikely</a:t>
                      </a:r>
                    </a:p>
                  </a:txBody>
                  <a:tcPr/>
                </a:tc>
                <a:tc>
                  <a:txBody>
                    <a:bodyPr/>
                    <a:lstStyle/>
                    <a:p>
                      <a:pPr algn="ctr"/>
                      <a:r>
                        <a:rPr lang="en-US" sz="2000" dirty="0"/>
                        <a:t>26%</a:t>
                      </a:r>
                      <a:endParaRPr lang="en-CA" sz="2000" dirty="0"/>
                    </a:p>
                  </a:txBody>
                  <a:tcPr anchor="ctr"/>
                </a:tc>
                <a:tc>
                  <a:txBody>
                    <a:bodyPr/>
                    <a:lstStyle/>
                    <a:p>
                      <a:pPr algn="ctr"/>
                      <a:r>
                        <a:rPr lang="en-US" sz="2000" dirty="0"/>
                        <a:t>35%</a:t>
                      </a:r>
                      <a:endParaRPr lang="en-CA" sz="2000" dirty="0"/>
                    </a:p>
                  </a:txBody>
                  <a:tcPr anchor="ctr"/>
                </a:tc>
                <a:tc>
                  <a:txBody>
                    <a:bodyPr/>
                    <a:lstStyle/>
                    <a:p>
                      <a:pPr algn="ctr"/>
                      <a:r>
                        <a:rPr lang="en-US" sz="2000" dirty="0"/>
                        <a:t>13%</a:t>
                      </a:r>
                      <a:endParaRPr lang="en-CA" sz="2000" dirty="0"/>
                    </a:p>
                  </a:txBody>
                  <a:tcPr anchor="ctr"/>
                </a:tc>
                <a:tc>
                  <a:txBody>
                    <a:bodyPr/>
                    <a:lstStyle/>
                    <a:p>
                      <a:pPr algn="ctr"/>
                      <a:r>
                        <a:rPr lang="en-US" sz="2000" dirty="0"/>
                        <a:t>24%</a:t>
                      </a:r>
                      <a:endParaRPr lang="en-CA" sz="2000" dirty="0"/>
                    </a:p>
                  </a:txBody>
                  <a:tcPr anchor="ctr"/>
                </a:tc>
                <a:tc>
                  <a:txBody>
                    <a:bodyPr/>
                    <a:lstStyle/>
                    <a:p>
                      <a:pPr algn="ctr"/>
                      <a:r>
                        <a:rPr lang="en-US" sz="2000" dirty="0"/>
                        <a:t>53%</a:t>
                      </a:r>
                      <a:endParaRPr lang="en-CA" sz="2000" dirty="0"/>
                    </a:p>
                  </a:txBody>
                  <a:tcPr anchor="ctr"/>
                </a:tc>
                <a:extLst>
                  <a:ext uri="{0D108BD9-81ED-4DB2-BD59-A6C34878D82A}">
                    <a16:rowId xmlns:a16="http://schemas.microsoft.com/office/drawing/2014/main" val="1271333322"/>
                  </a:ext>
                </a:extLst>
              </a:tr>
            </a:tbl>
          </a:graphicData>
        </a:graphic>
      </p:graphicFrame>
      <p:sp>
        <p:nvSpPr>
          <p:cNvPr id="6" name="TextBox 5">
            <a:extLst>
              <a:ext uri="{FF2B5EF4-FFF2-40B4-BE49-F238E27FC236}">
                <a16:creationId xmlns:a16="http://schemas.microsoft.com/office/drawing/2014/main" id="{FC5B3C1D-FA87-A06C-0F93-AEFF8ACEDDA8}"/>
              </a:ext>
            </a:extLst>
          </p:cNvPr>
          <p:cNvSpPr txBox="1"/>
          <p:nvPr/>
        </p:nvSpPr>
        <p:spPr>
          <a:xfrm>
            <a:off x="9378921" y="5933588"/>
            <a:ext cx="2411875" cy="315705"/>
          </a:xfrm>
          <a:prstGeom prst="rect">
            <a:avLst/>
          </a:prstGeom>
          <a:noFill/>
        </p:spPr>
        <p:txBody>
          <a:bodyPr wrap="square">
            <a:spAutoFit/>
          </a:bodyPr>
          <a:lstStyle/>
          <a:p>
            <a:r>
              <a:rPr lang="en-US" sz="1400" dirty="0">
                <a:solidFill>
                  <a:srgbClr val="010205"/>
                </a:solidFill>
                <a:latin typeface="Arial" panose="020B0604020202020204" pitchFamily="34" charset="0"/>
              </a:rPr>
              <a:t>Note: Unweighted results</a:t>
            </a:r>
            <a:endParaRPr lang="en-CA" sz="1400" dirty="0"/>
          </a:p>
        </p:txBody>
      </p:sp>
    </p:spTree>
    <p:extLst>
      <p:ext uri="{BB962C8B-B14F-4D97-AF65-F5344CB8AC3E}">
        <p14:creationId xmlns:p14="http://schemas.microsoft.com/office/powerpoint/2010/main" val="1065052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77576E5-E7DB-46C7-B0D9-A0AB18787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A2C244BC-AB19-460B-9A7B-5BAFE9DEAB0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C2D7728D-2CB0-4ADE-B6BF-4BA8ED772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A3E0EDB8-8162-4D16-9521-52415777B0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27060CB3-C139-4548-A73F-74689C9292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17" name="Rectangle 16">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21" name="Rectangle 20">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25" name="Picture 24">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sp>
        <p:nvSpPr>
          <p:cNvPr id="2" name="Title 1">
            <a:extLst>
              <a:ext uri="{FF2B5EF4-FFF2-40B4-BE49-F238E27FC236}">
                <a16:creationId xmlns:a16="http://schemas.microsoft.com/office/drawing/2014/main" id="{F35954A7-E2AC-3B04-6486-D853084F989A}"/>
              </a:ext>
            </a:extLst>
          </p:cNvPr>
          <p:cNvSpPr>
            <a:spLocks noGrp="1"/>
          </p:cNvSpPr>
          <p:nvPr>
            <p:ph type="title"/>
          </p:nvPr>
        </p:nvSpPr>
        <p:spPr>
          <a:xfrm>
            <a:off x="2016425" y="1118780"/>
            <a:ext cx="8342790" cy="781118"/>
          </a:xfrm>
        </p:spPr>
        <p:txBody>
          <a:bodyPr>
            <a:normAutofit/>
          </a:bodyPr>
          <a:lstStyle/>
          <a:p>
            <a:pPr defTabSz="393192"/>
            <a:r>
              <a:rPr lang="en-US" sz="4000" dirty="0"/>
              <a:t>Consideration Index</a:t>
            </a:r>
            <a:endParaRPr lang="en-CA" dirty="0"/>
          </a:p>
        </p:txBody>
      </p:sp>
      <p:sp>
        <p:nvSpPr>
          <p:cNvPr id="5" name="TextBox 4">
            <a:extLst>
              <a:ext uri="{FF2B5EF4-FFF2-40B4-BE49-F238E27FC236}">
                <a16:creationId xmlns:a16="http://schemas.microsoft.com/office/drawing/2014/main" id="{4435D4CE-382F-9472-F41D-291215D8893B}"/>
              </a:ext>
            </a:extLst>
          </p:cNvPr>
          <p:cNvSpPr txBox="1"/>
          <p:nvPr/>
        </p:nvSpPr>
        <p:spPr>
          <a:xfrm>
            <a:off x="9378921" y="5933588"/>
            <a:ext cx="2411875" cy="315705"/>
          </a:xfrm>
          <a:prstGeom prst="rect">
            <a:avLst/>
          </a:prstGeom>
          <a:noFill/>
        </p:spPr>
        <p:txBody>
          <a:bodyPr wrap="square">
            <a:spAutoFit/>
          </a:bodyPr>
          <a:lstStyle/>
          <a:p>
            <a:r>
              <a:rPr lang="en-US" sz="1400" dirty="0">
                <a:solidFill>
                  <a:srgbClr val="010205"/>
                </a:solidFill>
                <a:latin typeface="Arial" panose="020B0604020202020204" pitchFamily="34" charset="0"/>
              </a:rPr>
              <a:t>Note: Unweighted results</a:t>
            </a:r>
            <a:endParaRPr lang="en-CA" sz="1400" dirty="0"/>
          </a:p>
        </p:txBody>
      </p:sp>
      <p:graphicFrame>
        <p:nvGraphicFramePr>
          <p:cNvPr id="4" name="Table 3">
            <a:extLst>
              <a:ext uri="{FF2B5EF4-FFF2-40B4-BE49-F238E27FC236}">
                <a16:creationId xmlns:a16="http://schemas.microsoft.com/office/drawing/2014/main" id="{6021DDDF-3C00-D588-E767-3C97C62B849D}"/>
              </a:ext>
            </a:extLst>
          </p:cNvPr>
          <p:cNvGraphicFramePr>
            <a:graphicFrameLocks/>
          </p:cNvGraphicFramePr>
          <p:nvPr>
            <p:extLst>
              <p:ext uri="{D42A27DB-BD31-4B8C-83A1-F6EECF244321}">
                <p14:modId xmlns:p14="http://schemas.microsoft.com/office/powerpoint/2010/main" val="2284965900"/>
              </p:ext>
            </p:extLst>
          </p:nvPr>
        </p:nvGraphicFramePr>
        <p:xfrm>
          <a:off x="796091" y="2285107"/>
          <a:ext cx="10640400" cy="2286000"/>
        </p:xfrm>
        <a:graphic>
          <a:graphicData uri="http://schemas.openxmlformats.org/drawingml/2006/table">
            <a:tbl>
              <a:tblPr firstRow="1" bandRow="1">
                <a:tableStyleId>{E8B1032C-EA38-4F05-BA0D-38AFFFC7BED3}</a:tableStyleId>
              </a:tblPr>
              <a:tblGrid>
                <a:gridCol w="2241658">
                  <a:extLst>
                    <a:ext uri="{9D8B030D-6E8A-4147-A177-3AD203B41FA5}">
                      <a16:colId xmlns:a16="http://schemas.microsoft.com/office/drawing/2014/main" val="3529814801"/>
                    </a:ext>
                  </a:extLst>
                </a:gridCol>
                <a:gridCol w="2132065">
                  <a:extLst>
                    <a:ext uri="{9D8B030D-6E8A-4147-A177-3AD203B41FA5}">
                      <a16:colId xmlns:a16="http://schemas.microsoft.com/office/drawing/2014/main" val="3907124772"/>
                    </a:ext>
                  </a:extLst>
                </a:gridCol>
                <a:gridCol w="1674123">
                  <a:extLst>
                    <a:ext uri="{9D8B030D-6E8A-4147-A177-3AD203B41FA5}">
                      <a16:colId xmlns:a16="http://schemas.microsoft.com/office/drawing/2014/main" val="3353088330"/>
                    </a:ext>
                  </a:extLst>
                </a:gridCol>
                <a:gridCol w="2213882">
                  <a:extLst>
                    <a:ext uri="{9D8B030D-6E8A-4147-A177-3AD203B41FA5}">
                      <a16:colId xmlns:a16="http://schemas.microsoft.com/office/drawing/2014/main" val="1964789168"/>
                    </a:ext>
                  </a:extLst>
                </a:gridCol>
                <a:gridCol w="2378672">
                  <a:extLst>
                    <a:ext uri="{9D8B030D-6E8A-4147-A177-3AD203B41FA5}">
                      <a16:colId xmlns:a16="http://schemas.microsoft.com/office/drawing/2014/main" val="1517516437"/>
                    </a:ext>
                  </a:extLst>
                </a:gridCol>
              </a:tblGrid>
              <a:tr h="0">
                <a:tc>
                  <a:txBody>
                    <a:bodyPr/>
                    <a:lstStyle/>
                    <a:p>
                      <a:r>
                        <a:rPr lang="en-US" sz="2000" dirty="0"/>
                        <a:t>How likely are you to consider</a:t>
                      </a:r>
                      <a:endParaRPr lang="en-CA" sz="2000" dirty="0"/>
                    </a:p>
                  </a:txBody>
                  <a:tcPr/>
                </a:tc>
                <a:tc>
                  <a:txBody>
                    <a:bodyPr/>
                    <a:lstStyle/>
                    <a:p>
                      <a:r>
                        <a:rPr lang="en-US" sz="2000" dirty="0"/>
                        <a:t>Co-Ownership</a:t>
                      </a:r>
                      <a:endParaRPr lang="en-CA" sz="2000" dirty="0"/>
                    </a:p>
                  </a:txBody>
                  <a:tcPr/>
                </a:tc>
                <a:tc>
                  <a:txBody>
                    <a:bodyPr/>
                    <a:lstStyle/>
                    <a:p>
                      <a:r>
                        <a:rPr lang="en-US" sz="2000" dirty="0"/>
                        <a:t>Rent to Own</a:t>
                      </a:r>
                      <a:endParaRPr lang="en-CA" sz="2000" dirty="0"/>
                    </a:p>
                  </a:txBody>
                  <a:tcPr/>
                </a:tc>
                <a:tc>
                  <a:txBody>
                    <a:bodyPr/>
                    <a:lstStyle/>
                    <a:p>
                      <a:r>
                        <a:rPr lang="en-US" sz="2000" dirty="0"/>
                        <a:t>Shared Equity</a:t>
                      </a:r>
                      <a:endParaRPr lang="en-CA" sz="2000" dirty="0"/>
                    </a:p>
                  </a:txBody>
                  <a:tcPr/>
                </a:tc>
                <a:tc>
                  <a:txBody>
                    <a:bodyPr/>
                    <a:lstStyle/>
                    <a:p>
                      <a:r>
                        <a:rPr lang="en-US" sz="2000" dirty="0"/>
                        <a:t>Halal Mortgage</a:t>
                      </a:r>
                      <a:endParaRPr lang="en-CA" sz="2000" dirty="0"/>
                    </a:p>
                  </a:txBody>
                  <a:tcPr/>
                </a:tc>
                <a:extLst>
                  <a:ext uri="{0D108BD9-81ED-4DB2-BD59-A6C34878D82A}">
                    <a16:rowId xmlns:a16="http://schemas.microsoft.com/office/drawing/2014/main" val="827010917"/>
                  </a:ext>
                </a:extLst>
              </a:tr>
              <a:tr h="370840">
                <a:tc>
                  <a:txBody>
                    <a:bodyPr/>
                    <a:lstStyle/>
                    <a:p>
                      <a:r>
                        <a:rPr lang="en-US" sz="2000" dirty="0"/>
                        <a:t>Very likely</a:t>
                      </a:r>
                    </a:p>
                  </a:txBody>
                  <a:tcPr/>
                </a:tc>
                <a:tc>
                  <a:txBody>
                    <a:bodyPr/>
                    <a:lstStyle/>
                    <a:p>
                      <a:pPr algn="ctr"/>
                      <a:r>
                        <a:rPr lang="en-US" sz="2000" dirty="0"/>
                        <a:t>7%</a:t>
                      </a:r>
                      <a:endParaRPr lang="en-CA" sz="2000" dirty="0"/>
                    </a:p>
                  </a:txBody>
                  <a:tcPr anchor="ctr"/>
                </a:tc>
                <a:tc>
                  <a:txBody>
                    <a:bodyPr/>
                    <a:lstStyle/>
                    <a:p>
                      <a:pPr algn="ctr"/>
                      <a:r>
                        <a:rPr lang="en-US" sz="2000" dirty="0"/>
                        <a:t>15%</a:t>
                      </a:r>
                      <a:endParaRPr lang="en-CA" sz="2000" dirty="0"/>
                    </a:p>
                  </a:txBody>
                  <a:tcPr anchor="ctr"/>
                </a:tc>
                <a:tc>
                  <a:txBody>
                    <a:bodyPr/>
                    <a:lstStyle/>
                    <a:p>
                      <a:pPr algn="ctr"/>
                      <a:r>
                        <a:rPr lang="en-US" sz="2000" dirty="0"/>
                        <a:t>5%</a:t>
                      </a:r>
                      <a:endParaRPr lang="en-CA" sz="2000" dirty="0"/>
                    </a:p>
                  </a:txBody>
                  <a:tcPr anchor="ctr"/>
                </a:tc>
                <a:tc>
                  <a:txBody>
                    <a:bodyPr/>
                    <a:lstStyle/>
                    <a:p>
                      <a:pPr algn="ctr"/>
                      <a:r>
                        <a:rPr lang="en-US" sz="2000" dirty="0"/>
                        <a:t>6%</a:t>
                      </a:r>
                      <a:endParaRPr lang="en-CA" sz="2000" dirty="0"/>
                    </a:p>
                  </a:txBody>
                  <a:tcPr anchor="ctr"/>
                </a:tc>
                <a:extLst>
                  <a:ext uri="{0D108BD9-81ED-4DB2-BD59-A6C34878D82A}">
                    <a16:rowId xmlns:a16="http://schemas.microsoft.com/office/drawing/2014/main" val="2413699037"/>
                  </a:ext>
                </a:extLst>
              </a:tr>
              <a:tr h="370840">
                <a:tc>
                  <a:txBody>
                    <a:bodyPr/>
                    <a:lstStyle/>
                    <a:p>
                      <a:r>
                        <a:rPr lang="en-US" sz="2000" dirty="0"/>
                        <a:t>Somewhat likely</a:t>
                      </a:r>
                    </a:p>
                  </a:txBody>
                  <a:tcPr/>
                </a:tc>
                <a:tc>
                  <a:txBody>
                    <a:bodyPr/>
                    <a:lstStyle/>
                    <a:p>
                      <a:pPr algn="ctr"/>
                      <a:r>
                        <a:rPr lang="en-US" sz="2000" dirty="0"/>
                        <a:t>26%</a:t>
                      </a:r>
                      <a:endParaRPr lang="en-CA" sz="2000" dirty="0"/>
                    </a:p>
                  </a:txBody>
                  <a:tcPr anchor="ctr"/>
                </a:tc>
                <a:tc>
                  <a:txBody>
                    <a:bodyPr/>
                    <a:lstStyle/>
                    <a:p>
                      <a:pPr algn="ctr"/>
                      <a:r>
                        <a:rPr lang="en-US" sz="2000" dirty="0"/>
                        <a:t>48%</a:t>
                      </a:r>
                      <a:endParaRPr lang="en-CA" sz="2000" dirty="0"/>
                    </a:p>
                  </a:txBody>
                  <a:tcPr anchor="ctr"/>
                </a:tc>
                <a:tc>
                  <a:txBody>
                    <a:bodyPr/>
                    <a:lstStyle/>
                    <a:p>
                      <a:pPr algn="ctr"/>
                      <a:r>
                        <a:rPr lang="en-US" sz="2000" dirty="0"/>
                        <a:t>28%</a:t>
                      </a:r>
                      <a:endParaRPr lang="en-CA" sz="2000" dirty="0"/>
                    </a:p>
                  </a:txBody>
                  <a:tcPr anchor="ctr"/>
                </a:tc>
                <a:tc>
                  <a:txBody>
                    <a:bodyPr/>
                    <a:lstStyle/>
                    <a:p>
                      <a:pPr algn="ctr"/>
                      <a:r>
                        <a:rPr lang="en-US" sz="2000" dirty="0"/>
                        <a:t>14%</a:t>
                      </a:r>
                      <a:endParaRPr lang="en-CA" sz="2000" dirty="0"/>
                    </a:p>
                  </a:txBody>
                  <a:tcPr anchor="ctr"/>
                </a:tc>
                <a:extLst>
                  <a:ext uri="{0D108BD9-81ED-4DB2-BD59-A6C34878D82A}">
                    <a16:rowId xmlns:a16="http://schemas.microsoft.com/office/drawing/2014/main" val="3814621111"/>
                  </a:ext>
                </a:extLst>
              </a:tr>
              <a:tr h="370840">
                <a:tc>
                  <a:txBody>
                    <a:bodyPr/>
                    <a:lstStyle/>
                    <a:p>
                      <a:r>
                        <a:rPr lang="en-US" sz="2000" dirty="0"/>
                        <a:t>Not very likely</a:t>
                      </a:r>
                    </a:p>
                  </a:txBody>
                  <a:tcPr/>
                </a:tc>
                <a:tc>
                  <a:txBody>
                    <a:bodyPr/>
                    <a:lstStyle/>
                    <a:p>
                      <a:pPr algn="ctr"/>
                      <a:r>
                        <a:rPr lang="en-US" sz="2000" dirty="0"/>
                        <a:t>31%</a:t>
                      </a:r>
                      <a:endParaRPr lang="en-CA" sz="2000" dirty="0"/>
                    </a:p>
                  </a:txBody>
                  <a:tcPr anchor="ctr"/>
                </a:tc>
                <a:tc>
                  <a:txBody>
                    <a:bodyPr/>
                    <a:lstStyle/>
                    <a:p>
                      <a:pPr algn="ctr"/>
                      <a:r>
                        <a:rPr lang="en-US" sz="2000" dirty="0"/>
                        <a:t>25%</a:t>
                      </a:r>
                      <a:endParaRPr lang="en-CA" sz="2000" dirty="0"/>
                    </a:p>
                  </a:txBody>
                  <a:tcPr anchor="ctr"/>
                </a:tc>
                <a:tc>
                  <a:txBody>
                    <a:bodyPr/>
                    <a:lstStyle/>
                    <a:p>
                      <a:pPr algn="ctr"/>
                      <a:r>
                        <a:rPr lang="en-US" sz="2000" dirty="0"/>
                        <a:t>42%</a:t>
                      </a:r>
                      <a:endParaRPr lang="en-CA" sz="2000" dirty="0"/>
                    </a:p>
                  </a:txBody>
                  <a:tcPr anchor="ctr"/>
                </a:tc>
                <a:tc>
                  <a:txBody>
                    <a:bodyPr/>
                    <a:lstStyle/>
                    <a:p>
                      <a:pPr algn="ctr"/>
                      <a:r>
                        <a:rPr lang="en-US" sz="2000" dirty="0"/>
                        <a:t>27%</a:t>
                      </a:r>
                      <a:endParaRPr lang="en-CA" sz="2000" dirty="0"/>
                    </a:p>
                  </a:txBody>
                  <a:tcPr anchor="ctr"/>
                </a:tc>
                <a:extLst>
                  <a:ext uri="{0D108BD9-81ED-4DB2-BD59-A6C34878D82A}">
                    <a16:rowId xmlns:a16="http://schemas.microsoft.com/office/drawing/2014/main" val="2878086094"/>
                  </a:ext>
                </a:extLst>
              </a:tr>
              <a:tr h="370840">
                <a:tc>
                  <a:txBody>
                    <a:bodyPr/>
                    <a:lstStyle/>
                    <a:p>
                      <a:r>
                        <a:rPr lang="en-US" sz="2000" dirty="0"/>
                        <a:t>Very unlikely</a:t>
                      </a:r>
                    </a:p>
                  </a:txBody>
                  <a:tcPr/>
                </a:tc>
                <a:tc>
                  <a:txBody>
                    <a:bodyPr/>
                    <a:lstStyle/>
                    <a:p>
                      <a:pPr algn="ctr"/>
                      <a:r>
                        <a:rPr lang="en-US" sz="2000" dirty="0"/>
                        <a:t>35%</a:t>
                      </a:r>
                      <a:endParaRPr lang="en-CA" sz="2000" dirty="0"/>
                    </a:p>
                  </a:txBody>
                  <a:tcPr anchor="ctr"/>
                </a:tc>
                <a:tc>
                  <a:txBody>
                    <a:bodyPr/>
                    <a:lstStyle/>
                    <a:p>
                      <a:pPr algn="ctr"/>
                      <a:r>
                        <a:rPr lang="en-US" sz="2000" dirty="0"/>
                        <a:t>13%</a:t>
                      </a:r>
                      <a:endParaRPr lang="en-CA" sz="2000" dirty="0"/>
                    </a:p>
                  </a:txBody>
                  <a:tcPr anchor="ctr"/>
                </a:tc>
                <a:tc>
                  <a:txBody>
                    <a:bodyPr/>
                    <a:lstStyle/>
                    <a:p>
                      <a:pPr algn="ctr"/>
                      <a:r>
                        <a:rPr lang="en-US" sz="2000" dirty="0"/>
                        <a:t>24%</a:t>
                      </a:r>
                      <a:endParaRPr lang="en-CA" sz="2000" dirty="0"/>
                    </a:p>
                  </a:txBody>
                  <a:tcPr anchor="ctr"/>
                </a:tc>
                <a:tc>
                  <a:txBody>
                    <a:bodyPr/>
                    <a:lstStyle/>
                    <a:p>
                      <a:pPr algn="ctr"/>
                      <a:r>
                        <a:rPr lang="en-US" sz="2000" dirty="0"/>
                        <a:t>53%</a:t>
                      </a:r>
                      <a:endParaRPr lang="en-CA" sz="2000" dirty="0"/>
                    </a:p>
                  </a:txBody>
                  <a:tcPr anchor="ctr"/>
                </a:tc>
                <a:extLst>
                  <a:ext uri="{0D108BD9-81ED-4DB2-BD59-A6C34878D82A}">
                    <a16:rowId xmlns:a16="http://schemas.microsoft.com/office/drawing/2014/main" val="1271333322"/>
                  </a:ext>
                </a:extLst>
              </a:tr>
            </a:tbl>
          </a:graphicData>
        </a:graphic>
      </p:graphicFrame>
      <p:sp>
        <p:nvSpPr>
          <p:cNvPr id="6" name="Title 1">
            <a:extLst>
              <a:ext uri="{FF2B5EF4-FFF2-40B4-BE49-F238E27FC236}">
                <a16:creationId xmlns:a16="http://schemas.microsoft.com/office/drawing/2014/main" id="{DCD50AB1-FBF2-7AB0-C3B3-D41149238085}"/>
              </a:ext>
            </a:extLst>
          </p:cNvPr>
          <p:cNvSpPr txBox="1">
            <a:spLocks/>
          </p:cNvSpPr>
          <p:nvPr/>
        </p:nvSpPr>
        <p:spPr>
          <a:xfrm>
            <a:off x="748056" y="4451940"/>
            <a:ext cx="10388436" cy="20190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These four questions were combined into a single index , called the ‘consideration index’ to compare to other questions. The index measures renters’ interest in explore different models of home ownership.</a:t>
            </a:r>
            <a:endParaRPr lang="en-CA" sz="2400" dirty="0"/>
          </a:p>
        </p:txBody>
      </p:sp>
    </p:spTree>
    <p:extLst>
      <p:ext uri="{BB962C8B-B14F-4D97-AF65-F5344CB8AC3E}">
        <p14:creationId xmlns:p14="http://schemas.microsoft.com/office/powerpoint/2010/main" val="3950966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77576E5-E7DB-46C7-B0D9-A0AB18787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A2C244BC-AB19-460B-9A7B-5BAFE9DEAB0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C2D7728D-2CB0-4ADE-B6BF-4BA8ED772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A3E0EDB8-8162-4D16-9521-52415777B0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27060CB3-C139-4548-A73F-74689C9292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17" name="Rectangle 16">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21" name="Rectangle 20">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25" name="Picture 24">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sp>
        <p:nvSpPr>
          <p:cNvPr id="2" name="Title 1">
            <a:extLst>
              <a:ext uri="{FF2B5EF4-FFF2-40B4-BE49-F238E27FC236}">
                <a16:creationId xmlns:a16="http://schemas.microsoft.com/office/drawing/2014/main" id="{F35954A7-E2AC-3B04-6486-D853084F989A}"/>
              </a:ext>
            </a:extLst>
          </p:cNvPr>
          <p:cNvSpPr>
            <a:spLocks noGrp="1"/>
          </p:cNvSpPr>
          <p:nvPr>
            <p:ph type="title"/>
          </p:nvPr>
        </p:nvSpPr>
        <p:spPr>
          <a:xfrm>
            <a:off x="1981847" y="711788"/>
            <a:ext cx="8342790" cy="680948"/>
          </a:xfrm>
        </p:spPr>
        <p:txBody>
          <a:bodyPr>
            <a:normAutofit fontScale="90000"/>
          </a:bodyPr>
          <a:lstStyle/>
          <a:p>
            <a:pPr defTabSz="393192"/>
            <a:r>
              <a:rPr lang="en-US" sz="4000" dirty="0"/>
              <a:t>Questions &amp; Concerns about Shared Equity</a:t>
            </a:r>
            <a:endParaRPr lang="en-CA" dirty="0"/>
          </a:p>
        </p:txBody>
      </p:sp>
      <p:graphicFrame>
        <p:nvGraphicFramePr>
          <p:cNvPr id="3" name="Content Placeholder 6">
            <a:extLst>
              <a:ext uri="{FF2B5EF4-FFF2-40B4-BE49-F238E27FC236}">
                <a16:creationId xmlns:a16="http://schemas.microsoft.com/office/drawing/2014/main" id="{425831C1-5D25-F0A8-19E1-FD602FB0053C}"/>
              </a:ext>
            </a:extLst>
          </p:cNvPr>
          <p:cNvGraphicFramePr>
            <a:graphicFrameLocks noGrp="1"/>
          </p:cNvGraphicFramePr>
          <p:nvPr>
            <p:ph idx="1"/>
            <p:extLst>
              <p:ext uri="{D42A27DB-BD31-4B8C-83A1-F6EECF244321}">
                <p14:modId xmlns:p14="http://schemas.microsoft.com/office/powerpoint/2010/main" val="2938906841"/>
              </p:ext>
            </p:extLst>
          </p:nvPr>
        </p:nvGraphicFramePr>
        <p:xfrm>
          <a:off x="690771" y="1233519"/>
          <a:ext cx="11047678" cy="51679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17725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0B3451-E8C5-EC70-3882-B646477959B7}"/>
              </a:ext>
            </a:extLst>
          </p:cNvPr>
          <p:cNvSpPr txBox="1"/>
          <p:nvPr/>
        </p:nvSpPr>
        <p:spPr>
          <a:xfrm>
            <a:off x="1224499" y="1280160"/>
            <a:ext cx="3355452" cy="707886"/>
          </a:xfrm>
          <a:prstGeom prst="rect">
            <a:avLst/>
          </a:prstGeom>
          <a:noFill/>
        </p:spPr>
        <p:txBody>
          <a:bodyPr wrap="square" rtlCol="0">
            <a:spAutoFit/>
          </a:bodyPr>
          <a:lstStyle/>
          <a:p>
            <a:r>
              <a:rPr lang="en-US" sz="2000" i="1" dirty="0"/>
              <a:t>“What happens when parties disagree?”</a:t>
            </a:r>
            <a:endParaRPr lang="en-CA" sz="2000" i="1" dirty="0"/>
          </a:p>
        </p:txBody>
      </p:sp>
      <p:sp>
        <p:nvSpPr>
          <p:cNvPr id="5" name="TextBox 4">
            <a:extLst>
              <a:ext uri="{FF2B5EF4-FFF2-40B4-BE49-F238E27FC236}">
                <a16:creationId xmlns:a16="http://schemas.microsoft.com/office/drawing/2014/main" id="{69811B6F-A83C-4AB3-E112-8F67609B2EB0}"/>
              </a:ext>
            </a:extLst>
          </p:cNvPr>
          <p:cNvSpPr txBox="1"/>
          <p:nvPr/>
        </p:nvSpPr>
        <p:spPr>
          <a:xfrm>
            <a:off x="1550502" y="2354099"/>
            <a:ext cx="3077155" cy="400110"/>
          </a:xfrm>
          <a:prstGeom prst="rect">
            <a:avLst/>
          </a:prstGeom>
          <a:noFill/>
        </p:spPr>
        <p:txBody>
          <a:bodyPr wrap="square" rtlCol="0">
            <a:spAutoFit/>
          </a:bodyPr>
          <a:lstStyle/>
          <a:p>
            <a:r>
              <a:rPr lang="en-CA" sz="2000" i="1" dirty="0"/>
              <a:t>“Relationships dissolving”</a:t>
            </a:r>
          </a:p>
        </p:txBody>
      </p:sp>
      <p:sp>
        <p:nvSpPr>
          <p:cNvPr id="6" name="TextBox 5">
            <a:extLst>
              <a:ext uri="{FF2B5EF4-FFF2-40B4-BE49-F238E27FC236}">
                <a16:creationId xmlns:a16="http://schemas.microsoft.com/office/drawing/2014/main" id="{7A551A97-7AC8-1F55-8B62-04C5F64E5238}"/>
              </a:ext>
            </a:extLst>
          </p:cNvPr>
          <p:cNvSpPr txBox="1"/>
          <p:nvPr/>
        </p:nvSpPr>
        <p:spPr>
          <a:xfrm>
            <a:off x="1129082" y="3952605"/>
            <a:ext cx="3919996" cy="1323439"/>
          </a:xfrm>
          <a:prstGeom prst="rect">
            <a:avLst/>
          </a:prstGeom>
          <a:noFill/>
        </p:spPr>
        <p:txBody>
          <a:bodyPr wrap="square" rtlCol="0">
            <a:spAutoFit/>
          </a:bodyPr>
          <a:lstStyle/>
          <a:p>
            <a:r>
              <a:rPr lang="en-US" sz="2000" i="1" dirty="0"/>
              <a:t>“What happens if there is a breakdown in the relationship of those involved in the shared equity models?”</a:t>
            </a:r>
            <a:endParaRPr lang="en-CA" sz="2000" i="1" dirty="0"/>
          </a:p>
        </p:txBody>
      </p:sp>
      <p:sp>
        <p:nvSpPr>
          <p:cNvPr id="7" name="TextBox 6">
            <a:extLst>
              <a:ext uri="{FF2B5EF4-FFF2-40B4-BE49-F238E27FC236}">
                <a16:creationId xmlns:a16="http://schemas.microsoft.com/office/drawing/2014/main" id="{6EAB7503-9F49-CADF-873E-684949D5E8E1}"/>
              </a:ext>
            </a:extLst>
          </p:cNvPr>
          <p:cNvSpPr txBox="1"/>
          <p:nvPr/>
        </p:nvSpPr>
        <p:spPr>
          <a:xfrm>
            <a:off x="2109747" y="3169744"/>
            <a:ext cx="1574358" cy="400110"/>
          </a:xfrm>
          <a:prstGeom prst="rect">
            <a:avLst/>
          </a:prstGeom>
          <a:noFill/>
        </p:spPr>
        <p:txBody>
          <a:bodyPr wrap="square" rtlCol="0">
            <a:spAutoFit/>
          </a:bodyPr>
          <a:lstStyle/>
          <a:p>
            <a:r>
              <a:rPr lang="en-US" sz="2000" i="1" dirty="0"/>
              <a:t>“Conflicts”</a:t>
            </a:r>
            <a:endParaRPr lang="en-CA" sz="2000" i="1" dirty="0"/>
          </a:p>
        </p:txBody>
      </p:sp>
      <p:sp>
        <p:nvSpPr>
          <p:cNvPr id="8" name="TextBox 7">
            <a:extLst>
              <a:ext uri="{FF2B5EF4-FFF2-40B4-BE49-F238E27FC236}">
                <a16:creationId xmlns:a16="http://schemas.microsoft.com/office/drawing/2014/main" id="{A3518CC3-987C-EF61-1E5F-9C8553726752}"/>
              </a:ext>
            </a:extLst>
          </p:cNvPr>
          <p:cNvSpPr txBox="1"/>
          <p:nvPr/>
        </p:nvSpPr>
        <p:spPr>
          <a:xfrm>
            <a:off x="5917092" y="1112718"/>
            <a:ext cx="5151123" cy="1631216"/>
          </a:xfrm>
          <a:prstGeom prst="rect">
            <a:avLst/>
          </a:prstGeom>
          <a:noFill/>
        </p:spPr>
        <p:txBody>
          <a:bodyPr wrap="square" rtlCol="0">
            <a:spAutoFit/>
          </a:bodyPr>
          <a:lstStyle/>
          <a:p>
            <a:r>
              <a:rPr lang="en-US" sz="2000" i="1" dirty="0"/>
              <a:t>“I would be concerned that the investor would want to pull their investment out at a time I wouldn't be financially stable to buy them out.  Also, I don't like the idea of sharing my home investment with anybody.”</a:t>
            </a:r>
            <a:endParaRPr lang="en-CA" sz="2000" i="1" dirty="0"/>
          </a:p>
        </p:txBody>
      </p:sp>
      <p:sp>
        <p:nvSpPr>
          <p:cNvPr id="9" name="TextBox 8">
            <a:extLst>
              <a:ext uri="{FF2B5EF4-FFF2-40B4-BE49-F238E27FC236}">
                <a16:creationId xmlns:a16="http://schemas.microsoft.com/office/drawing/2014/main" id="{D7632DF3-84EA-FF86-6DCD-045EB9D68BFD}"/>
              </a:ext>
            </a:extLst>
          </p:cNvPr>
          <p:cNvSpPr txBox="1"/>
          <p:nvPr/>
        </p:nvSpPr>
        <p:spPr>
          <a:xfrm>
            <a:off x="5917092" y="4568158"/>
            <a:ext cx="4992098" cy="400110"/>
          </a:xfrm>
          <a:prstGeom prst="rect">
            <a:avLst/>
          </a:prstGeom>
          <a:noFill/>
        </p:spPr>
        <p:txBody>
          <a:bodyPr wrap="square" rtlCol="0">
            <a:spAutoFit/>
          </a:bodyPr>
          <a:lstStyle/>
          <a:p>
            <a:r>
              <a:rPr lang="en-US" sz="2000" i="1" dirty="0"/>
              <a:t>“What kinds of people will be my housemate”</a:t>
            </a:r>
            <a:endParaRPr lang="en-CA" sz="2000" i="1" dirty="0"/>
          </a:p>
        </p:txBody>
      </p:sp>
      <p:sp>
        <p:nvSpPr>
          <p:cNvPr id="10" name="TextBox 9">
            <a:extLst>
              <a:ext uri="{FF2B5EF4-FFF2-40B4-BE49-F238E27FC236}">
                <a16:creationId xmlns:a16="http://schemas.microsoft.com/office/drawing/2014/main" id="{0AB64C85-6242-C031-B50C-05046A24F3C2}"/>
              </a:ext>
            </a:extLst>
          </p:cNvPr>
          <p:cNvSpPr txBox="1"/>
          <p:nvPr/>
        </p:nvSpPr>
        <p:spPr>
          <a:xfrm>
            <a:off x="5917092" y="3169744"/>
            <a:ext cx="4697899" cy="707886"/>
          </a:xfrm>
          <a:prstGeom prst="rect">
            <a:avLst/>
          </a:prstGeom>
          <a:noFill/>
        </p:spPr>
        <p:txBody>
          <a:bodyPr wrap="square" rtlCol="0">
            <a:spAutoFit/>
          </a:bodyPr>
          <a:lstStyle/>
          <a:p>
            <a:r>
              <a:rPr lang="en-US" sz="2000" i="1" dirty="0"/>
              <a:t>“Does this also mean that the co-investor can move into the house?”</a:t>
            </a:r>
            <a:endParaRPr lang="en-CA" sz="2000" i="1" dirty="0"/>
          </a:p>
        </p:txBody>
      </p:sp>
    </p:spTree>
    <p:extLst>
      <p:ext uri="{BB962C8B-B14F-4D97-AF65-F5344CB8AC3E}">
        <p14:creationId xmlns:p14="http://schemas.microsoft.com/office/powerpoint/2010/main" val="1233515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E46BB-77B3-CECA-3EDD-6B288240B348}"/>
              </a:ext>
            </a:extLst>
          </p:cNvPr>
          <p:cNvSpPr>
            <a:spLocks noGrp="1"/>
          </p:cNvSpPr>
          <p:nvPr>
            <p:ph type="title"/>
          </p:nvPr>
        </p:nvSpPr>
        <p:spPr/>
        <p:txBody>
          <a:bodyPr/>
          <a:lstStyle/>
          <a:p>
            <a:r>
              <a:rPr lang="en-US" dirty="0"/>
              <a:t>Key Takeaways</a:t>
            </a:r>
            <a:endParaRPr lang="en-CA" dirty="0"/>
          </a:p>
        </p:txBody>
      </p:sp>
      <p:sp>
        <p:nvSpPr>
          <p:cNvPr id="3" name="Content Placeholder 2">
            <a:extLst>
              <a:ext uri="{FF2B5EF4-FFF2-40B4-BE49-F238E27FC236}">
                <a16:creationId xmlns:a16="http://schemas.microsoft.com/office/drawing/2014/main" id="{8ED41FEE-08BD-8464-563F-9DF788CBE35F}"/>
              </a:ext>
            </a:extLst>
          </p:cNvPr>
          <p:cNvSpPr>
            <a:spLocks noGrp="1"/>
          </p:cNvSpPr>
          <p:nvPr>
            <p:ph idx="1"/>
          </p:nvPr>
        </p:nvSpPr>
        <p:spPr/>
        <p:txBody>
          <a:bodyPr/>
          <a:lstStyle/>
          <a:p>
            <a:r>
              <a:rPr lang="en-US" dirty="0"/>
              <a:t>Cost and finances are preventing some first-time home buyers from entering the housing market</a:t>
            </a:r>
          </a:p>
          <a:p>
            <a:r>
              <a:rPr lang="en-US" dirty="0"/>
              <a:t>There is some interest in alternative homeownership paths</a:t>
            </a:r>
          </a:p>
          <a:p>
            <a:pPr lvl="1"/>
            <a:r>
              <a:rPr lang="en-US" dirty="0"/>
              <a:t>Low familiarity</a:t>
            </a:r>
          </a:p>
          <a:p>
            <a:r>
              <a:rPr lang="en-CA" dirty="0"/>
              <a:t>Better awareness and understanding of </a:t>
            </a:r>
            <a:r>
              <a:rPr lang="en-US" dirty="0"/>
              <a:t>alternative homeownership paths is needed </a:t>
            </a:r>
            <a:endParaRPr lang="en-CA" dirty="0"/>
          </a:p>
        </p:txBody>
      </p:sp>
    </p:spTree>
    <p:extLst>
      <p:ext uri="{BB962C8B-B14F-4D97-AF65-F5344CB8AC3E}">
        <p14:creationId xmlns:p14="http://schemas.microsoft.com/office/powerpoint/2010/main" val="2251659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464C0-33DB-3B55-6990-0B576F3AA993}"/>
              </a:ext>
            </a:extLst>
          </p:cNvPr>
          <p:cNvSpPr>
            <a:spLocks noGrp="1"/>
          </p:cNvSpPr>
          <p:nvPr>
            <p:ph type="title"/>
          </p:nvPr>
        </p:nvSpPr>
        <p:spPr/>
        <p:txBody>
          <a:bodyPr/>
          <a:lstStyle/>
          <a:p>
            <a:r>
              <a:rPr lang="en-US" dirty="0"/>
              <a:t>Thank you</a:t>
            </a:r>
            <a:endParaRPr lang="en-CA" dirty="0"/>
          </a:p>
        </p:txBody>
      </p:sp>
      <p:sp>
        <p:nvSpPr>
          <p:cNvPr id="3" name="Content Placeholder 2">
            <a:extLst>
              <a:ext uri="{FF2B5EF4-FFF2-40B4-BE49-F238E27FC236}">
                <a16:creationId xmlns:a16="http://schemas.microsoft.com/office/drawing/2014/main" id="{F4467D4B-0C6B-CE93-C884-F281028BDE86}"/>
              </a:ext>
            </a:extLst>
          </p:cNvPr>
          <p:cNvSpPr>
            <a:spLocks noGrp="1"/>
          </p:cNvSpPr>
          <p:nvPr>
            <p:ph idx="1"/>
          </p:nvPr>
        </p:nvSpPr>
        <p:spPr/>
        <p:txBody>
          <a:bodyPr/>
          <a:lstStyle/>
          <a:p>
            <a:endParaRPr lang="en-US" dirty="0"/>
          </a:p>
          <a:p>
            <a:r>
              <a:rPr lang="en-US" sz="2800" dirty="0"/>
              <a:t>Contact Information</a:t>
            </a:r>
          </a:p>
          <a:p>
            <a:pPr lvl="1"/>
            <a:r>
              <a:rPr lang="en-US" sz="2400" dirty="0"/>
              <a:t>Domenica De Pasquale – </a:t>
            </a:r>
            <a:r>
              <a:rPr lang="en-US" sz="2400" dirty="0">
                <a:hlinkClick r:id="rId2">
                  <a:extLst>
                    <a:ext uri="{A12FA001-AC4F-418D-AE19-62706E023703}">
                      <ahyp:hlinkClr xmlns:ahyp="http://schemas.microsoft.com/office/drawing/2018/hyperlinkcolor" val="tx"/>
                    </a:ext>
                  </a:extLst>
                </a:hlinkClick>
              </a:rPr>
              <a:t>ddepasquale@conestogac.on.ca</a:t>
            </a:r>
            <a:endParaRPr lang="en-US" sz="2400" dirty="0"/>
          </a:p>
          <a:p>
            <a:pPr lvl="1"/>
            <a:r>
              <a:rPr lang="en-US" sz="2400" dirty="0"/>
              <a:t>Anthony </a:t>
            </a:r>
            <a:r>
              <a:rPr lang="en-CA" sz="2400" dirty="0"/>
              <a:t> Piscitelli – </a:t>
            </a:r>
            <a:r>
              <a:rPr lang="en-CA" sz="2400" dirty="0">
                <a:hlinkClick r:id="rId3">
                  <a:extLst>
                    <a:ext uri="{A12FA001-AC4F-418D-AE19-62706E023703}">
                      <ahyp:hlinkClr xmlns:ahyp="http://schemas.microsoft.com/office/drawing/2018/hyperlinkcolor" val="tx"/>
                    </a:ext>
                  </a:extLst>
                </a:hlinkClick>
              </a:rPr>
              <a:t>apiscitelli@conestogac.on.ca</a:t>
            </a:r>
            <a:r>
              <a:rPr lang="en-CA" sz="2400" dirty="0"/>
              <a:t> </a:t>
            </a:r>
          </a:p>
        </p:txBody>
      </p:sp>
    </p:spTree>
    <p:extLst>
      <p:ext uri="{BB962C8B-B14F-4D97-AF65-F5344CB8AC3E}">
        <p14:creationId xmlns:p14="http://schemas.microsoft.com/office/powerpoint/2010/main" val="2018597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90783-E362-F199-C833-0DA320386CCF}"/>
              </a:ext>
            </a:extLst>
          </p:cNvPr>
          <p:cNvSpPr>
            <a:spLocks noGrp="1"/>
          </p:cNvSpPr>
          <p:nvPr>
            <p:ph type="title"/>
          </p:nvPr>
        </p:nvSpPr>
        <p:spPr/>
        <p:txBody>
          <a:bodyPr/>
          <a:lstStyle/>
          <a:p>
            <a:r>
              <a:rPr lang="en-US" dirty="0"/>
              <a:t>Homeownership </a:t>
            </a:r>
            <a:endParaRPr lang="en-CA" dirty="0"/>
          </a:p>
        </p:txBody>
      </p:sp>
      <p:sp>
        <p:nvSpPr>
          <p:cNvPr id="3" name="Content Placeholder 2">
            <a:extLst>
              <a:ext uri="{FF2B5EF4-FFF2-40B4-BE49-F238E27FC236}">
                <a16:creationId xmlns:a16="http://schemas.microsoft.com/office/drawing/2014/main" id="{D146FD9F-A3FE-63E2-5FFE-05EB031DB996}"/>
              </a:ext>
            </a:extLst>
          </p:cNvPr>
          <p:cNvSpPr>
            <a:spLocks noGrp="1"/>
          </p:cNvSpPr>
          <p:nvPr>
            <p:ph idx="1"/>
          </p:nvPr>
        </p:nvSpPr>
        <p:spPr/>
        <p:txBody>
          <a:bodyPr/>
          <a:lstStyle/>
          <a:p>
            <a:r>
              <a:rPr lang="en-US"/>
              <a:t>Purchasing a home has historically been the means of secured shelter and providing security for retirement </a:t>
            </a:r>
            <a:r>
              <a:rPr lang="en-US" sz="1600"/>
              <a:t>(Fortin, 2018; Statistics Canada, 2022)</a:t>
            </a:r>
          </a:p>
          <a:p>
            <a:pPr marL="0" indent="0">
              <a:buNone/>
            </a:pPr>
            <a:endParaRPr lang="en-US" sz="1600"/>
          </a:p>
          <a:p>
            <a:r>
              <a:rPr lang="en-US"/>
              <a:t>Housing investments increased by over 200% from 2005 to 2021 </a:t>
            </a:r>
            <a:r>
              <a:rPr lang="en-US" sz="1600"/>
              <a:t>(</a:t>
            </a:r>
            <a:r>
              <a:rPr lang="en-CA" sz="1600"/>
              <a:t>Vitals Signs, 2021)</a:t>
            </a:r>
          </a:p>
          <a:p>
            <a:pPr marL="0" indent="0">
              <a:buNone/>
            </a:pPr>
            <a:endParaRPr lang="en-CA" sz="1600"/>
          </a:p>
          <a:p>
            <a:r>
              <a:rPr lang="en-US"/>
              <a:t>Many young Canadians now unable to join the housing market </a:t>
            </a:r>
            <a:r>
              <a:rPr lang="en-US" sz="1600"/>
              <a:t>(Moffatt, 2021; Moffatt, Atiq &amp; Islam, 2021)</a:t>
            </a:r>
          </a:p>
          <a:p>
            <a:pPr marL="0" indent="0">
              <a:buNone/>
            </a:pPr>
            <a:endParaRPr lang="en-CA" sz="1600"/>
          </a:p>
          <a:p>
            <a:endParaRPr lang="en-CA" sz="1600" dirty="0"/>
          </a:p>
        </p:txBody>
      </p:sp>
    </p:spTree>
    <p:extLst>
      <p:ext uri="{BB962C8B-B14F-4D97-AF65-F5344CB8AC3E}">
        <p14:creationId xmlns:p14="http://schemas.microsoft.com/office/powerpoint/2010/main" val="1811626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2D0D2-3FA5-B8C0-401B-C887FFDAF8BF}"/>
              </a:ext>
            </a:extLst>
          </p:cNvPr>
          <p:cNvSpPr>
            <a:spLocks noGrp="1"/>
          </p:cNvSpPr>
          <p:nvPr>
            <p:ph type="title"/>
          </p:nvPr>
        </p:nvSpPr>
        <p:spPr/>
        <p:txBody>
          <a:bodyPr/>
          <a:lstStyle/>
          <a:p>
            <a:r>
              <a:rPr lang="en-US" dirty="0"/>
              <a:t>Alternative Homeownership Paths</a:t>
            </a:r>
            <a:endParaRPr lang="en-CA" dirty="0"/>
          </a:p>
        </p:txBody>
      </p:sp>
      <p:sp>
        <p:nvSpPr>
          <p:cNvPr id="3" name="Content Placeholder 2">
            <a:extLst>
              <a:ext uri="{FF2B5EF4-FFF2-40B4-BE49-F238E27FC236}">
                <a16:creationId xmlns:a16="http://schemas.microsoft.com/office/drawing/2014/main" id="{36ABEE63-0FC9-6F79-E5C6-B4CC10ABE74C}"/>
              </a:ext>
            </a:extLst>
          </p:cNvPr>
          <p:cNvSpPr>
            <a:spLocks noGrp="1"/>
          </p:cNvSpPr>
          <p:nvPr>
            <p:ph idx="1"/>
          </p:nvPr>
        </p:nvSpPr>
        <p:spPr>
          <a:xfrm>
            <a:off x="1295402" y="2588455"/>
            <a:ext cx="9839176" cy="3505462"/>
          </a:xfrm>
        </p:spPr>
        <p:txBody>
          <a:bodyPr>
            <a:normAutofit fontScale="92500" lnSpcReduction="20000"/>
          </a:bodyPr>
          <a:lstStyle/>
          <a:p>
            <a:r>
              <a:rPr lang="en-CA" kern="100" dirty="0">
                <a:effectLst/>
                <a:latin typeface="Calibri" panose="020F0502020204030204" pitchFamily="34" charset="0"/>
                <a:ea typeface="Calibri" panose="020F0502020204030204" pitchFamily="34" charset="0"/>
                <a:cs typeface="Times New Roman" panose="02020603050405020304" pitchFamily="18" charset="0"/>
              </a:rPr>
              <a:t>The Canadian government has begun to encourage alternative approaches to facilitating homeownership</a:t>
            </a:r>
          </a:p>
          <a:p>
            <a:pPr lvl="1"/>
            <a:r>
              <a:rPr lang="en-CA" sz="1800" kern="100" dirty="0">
                <a:effectLst/>
                <a:latin typeface="Calibri" panose="020F0502020204030204" pitchFamily="34" charset="0"/>
                <a:ea typeface="Calibri" panose="020F0502020204030204" pitchFamily="34" charset="0"/>
                <a:cs typeface="Times New Roman" panose="02020603050405020304" pitchFamily="18" charset="0"/>
              </a:rPr>
              <a:t>rent-to-own,</a:t>
            </a:r>
          </a:p>
          <a:p>
            <a:pPr lvl="1"/>
            <a:r>
              <a:rPr lang="en-CA" sz="1800" kern="100" dirty="0">
                <a:effectLst/>
                <a:latin typeface="Calibri" panose="020F0502020204030204" pitchFamily="34" charset="0"/>
                <a:ea typeface="Calibri" panose="020F0502020204030204" pitchFamily="34" charset="0"/>
                <a:cs typeface="Times New Roman" panose="02020603050405020304" pitchFamily="18" charset="0"/>
              </a:rPr>
              <a:t>shared appreciation mortgages, </a:t>
            </a:r>
          </a:p>
          <a:p>
            <a:pPr lvl="1"/>
            <a:r>
              <a:rPr lang="en-CA" sz="1800" kern="100" dirty="0">
                <a:effectLst/>
                <a:latin typeface="Calibri" panose="020F0502020204030204" pitchFamily="34" charset="0"/>
                <a:ea typeface="Calibri" panose="020F0502020204030204" pitchFamily="34" charset="0"/>
                <a:cs typeface="Times New Roman" panose="02020603050405020304" pitchFamily="18" charset="0"/>
              </a:rPr>
              <a:t>equity co-operatives, </a:t>
            </a:r>
          </a:p>
          <a:p>
            <a:pPr lvl="1"/>
            <a:r>
              <a:rPr lang="en-CA" sz="1800" kern="100" dirty="0">
                <a:effectLst/>
                <a:latin typeface="Calibri" panose="020F0502020204030204" pitchFamily="34" charset="0"/>
                <a:ea typeface="Calibri" panose="020F0502020204030204" pitchFamily="34" charset="0"/>
                <a:cs typeface="Times New Roman" panose="02020603050405020304" pitchFamily="18" charset="0"/>
              </a:rPr>
              <a:t>co-ownership, and </a:t>
            </a:r>
          </a:p>
          <a:p>
            <a:pPr lvl="1"/>
            <a:r>
              <a:rPr lang="en-CA" sz="1800" kern="100" dirty="0">
                <a:effectLst/>
                <a:latin typeface="Calibri" panose="020F0502020204030204" pitchFamily="34" charset="0"/>
                <a:ea typeface="Calibri" panose="020F0502020204030204" pitchFamily="34" charset="0"/>
                <a:cs typeface="Times New Roman" panose="02020603050405020304" pitchFamily="18" charset="0"/>
              </a:rPr>
              <a:t>halal mortgages</a:t>
            </a:r>
          </a:p>
          <a:p>
            <a:pPr lvl="1"/>
            <a:endParaRPr lang="en-CA" sz="1600" kern="100" dirty="0">
              <a:latin typeface="Calibri" panose="020F0502020204030204" pitchFamily="34" charset="0"/>
              <a:ea typeface="Calibri" panose="020F0502020204030204" pitchFamily="34" charset="0"/>
              <a:cs typeface="Times New Roman" panose="02020603050405020304" pitchFamily="18" charset="0"/>
            </a:endParaRPr>
          </a:p>
          <a:p>
            <a:r>
              <a:rPr lang="en-CA" kern="100" dirty="0">
                <a:effectLst/>
                <a:latin typeface="Calibri" panose="020F0502020204030204" pitchFamily="34" charset="0"/>
                <a:ea typeface="Calibri" panose="020F0502020204030204" pitchFamily="34" charset="0"/>
                <a:cs typeface="Times New Roman" panose="02020603050405020304" pitchFamily="18" charset="0"/>
              </a:rPr>
              <a:t>Awareness and willingness to explore alternatives to purchase a home has not yet been explored</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sz="1600" dirty="0"/>
          </a:p>
        </p:txBody>
      </p:sp>
    </p:spTree>
    <p:extLst>
      <p:ext uri="{BB962C8B-B14F-4D97-AF65-F5344CB8AC3E}">
        <p14:creationId xmlns:p14="http://schemas.microsoft.com/office/powerpoint/2010/main" val="1110254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42107-0616-5612-7B46-76C15E88BED3}"/>
              </a:ext>
            </a:extLst>
          </p:cNvPr>
          <p:cNvSpPr>
            <a:spLocks noGrp="1"/>
          </p:cNvSpPr>
          <p:nvPr>
            <p:ph type="title"/>
          </p:nvPr>
        </p:nvSpPr>
        <p:spPr/>
        <p:txBody>
          <a:bodyPr/>
          <a:lstStyle/>
          <a:p>
            <a:r>
              <a:rPr lang="en-US" dirty="0"/>
              <a:t>Survey Information</a:t>
            </a:r>
            <a:endParaRPr lang="en-CA" dirty="0"/>
          </a:p>
        </p:txBody>
      </p:sp>
      <p:sp>
        <p:nvSpPr>
          <p:cNvPr id="3" name="Content Placeholder 2">
            <a:extLst>
              <a:ext uri="{FF2B5EF4-FFF2-40B4-BE49-F238E27FC236}">
                <a16:creationId xmlns:a16="http://schemas.microsoft.com/office/drawing/2014/main" id="{6DF5D205-73A6-EC32-9F77-8643D7A09161}"/>
              </a:ext>
            </a:extLst>
          </p:cNvPr>
          <p:cNvSpPr>
            <a:spLocks noGrp="1"/>
          </p:cNvSpPr>
          <p:nvPr>
            <p:ph idx="1"/>
          </p:nvPr>
        </p:nvSpPr>
        <p:spPr/>
        <p:txBody>
          <a:bodyPr>
            <a:normAutofit fontScale="92500" lnSpcReduction="10000"/>
          </a:bodyPr>
          <a:lstStyle/>
          <a:p>
            <a:r>
              <a:rPr lang="en-US" dirty="0"/>
              <a:t>Partnership with </a:t>
            </a:r>
            <a:r>
              <a:rPr lang="en-US" dirty="0" err="1"/>
              <a:t>Ourboro</a:t>
            </a:r>
            <a:r>
              <a:rPr lang="en-US" dirty="0"/>
              <a:t> </a:t>
            </a:r>
          </a:p>
          <a:p>
            <a:r>
              <a:rPr lang="en-US" dirty="0"/>
              <a:t>Online survey conducted from February 2, 2023 to February 17, 2023.</a:t>
            </a:r>
          </a:p>
          <a:p>
            <a:r>
              <a:rPr lang="en-US" dirty="0"/>
              <a:t>Responses were collected by the online panel company Cint.</a:t>
            </a:r>
          </a:p>
          <a:p>
            <a:r>
              <a:rPr lang="en-US" dirty="0"/>
              <a:t>Total sample size was 2086.</a:t>
            </a:r>
          </a:p>
          <a:p>
            <a:r>
              <a:rPr lang="en-US" dirty="0"/>
              <a:t>Renters were oversampled to allow for more detailed examination and comparisons of renters' opinions.</a:t>
            </a:r>
          </a:p>
          <a:p>
            <a:r>
              <a:rPr lang="en-US" dirty="0"/>
              <a:t>Results have been weighted by age and gender, region, and rent/own unless otherwise noted.</a:t>
            </a:r>
            <a:endParaRPr lang="en-CA" dirty="0"/>
          </a:p>
        </p:txBody>
      </p:sp>
    </p:spTree>
    <p:extLst>
      <p:ext uri="{BB962C8B-B14F-4D97-AF65-F5344CB8AC3E}">
        <p14:creationId xmlns:p14="http://schemas.microsoft.com/office/powerpoint/2010/main" val="1892582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AD060F-1C80-E79D-FAF5-11BE17EF247B}"/>
              </a:ext>
            </a:extLst>
          </p:cNvPr>
          <p:cNvSpPr>
            <a:spLocks noGrp="1"/>
          </p:cNvSpPr>
          <p:nvPr>
            <p:ph type="title"/>
          </p:nvPr>
        </p:nvSpPr>
        <p:spPr/>
        <p:txBody>
          <a:bodyPr/>
          <a:lstStyle/>
          <a:p>
            <a:r>
              <a:rPr lang="en-US" dirty="0"/>
              <a:t>Purchase Intent</a:t>
            </a:r>
            <a:endParaRPr lang="en-CA" dirty="0"/>
          </a:p>
        </p:txBody>
      </p:sp>
      <p:sp>
        <p:nvSpPr>
          <p:cNvPr id="5" name="Text Placeholder 4">
            <a:extLst>
              <a:ext uri="{FF2B5EF4-FFF2-40B4-BE49-F238E27FC236}">
                <a16:creationId xmlns:a16="http://schemas.microsoft.com/office/drawing/2014/main" id="{679657C7-F3FF-788F-0A98-E74B16268186}"/>
              </a:ext>
            </a:extLst>
          </p:cNvPr>
          <p:cNvSpPr>
            <a:spLocks noGrp="1"/>
          </p:cNvSpPr>
          <p:nvPr>
            <p:ph type="body" idx="1"/>
          </p:nvPr>
        </p:nvSpPr>
        <p:spPr/>
        <p:txBody>
          <a:bodyPr/>
          <a:lstStyle/>
          <a:p>
            <a:r>
              <a:rPr lang="en-US" dirty="0"/>
              <a:t>Index Creation</a:t>
            </a:r>
            <a:endParaRPr lang="en-CA" dirty="0"/>
          </a:p>
        </p:txBody>
      </p:sp>
    </p:spTree>
    <p:extLst>
      <p:ext uri="{BB962C8B-B14F-4D97-AF65-F5344CB8AC3E}">
        <p14:creationId xmlns:p14="http://schemas.microsoft.com/office/powerpoint/2010/main" val="1500623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C8A82-E86E-6290-F5B5-C2A8865E8E31}"/>
              </a:ext>
            </a:extLst>
          </p:cNvPr>
          <p:cNvSpPr>
            <a:spLocks noGrp="1"/>
          </p:cNvSpPr>
          <p:nvPr>
            <p:ph type="title"/>
          </p:nvPr>
        </p:nvSpPr>
        <p:spPr/>
        <p:txBody>
          <a:bodyPr>
            <a:normAutofit fontScale="90000"/>
          </a:bodyPr>
          <a:lstStyle/>
          <a:p>
            <a:pPr algn="l"/>
            <a:r>
              <a:rPr lang="en-US" dirty="0"/>
              <a:t>What are your housing plans in the next 12 months?</a:t>
            </a:r>
            <a:endParaRPr lang="en-CA" dirty="0"/>
          </a:p>
        </p:txBody>
      </p:sp>
      <p:sp>
        <p:nvSpPr>
          <p:cNvPr id="3" name="Content Placeholder 3">
            <a:extLst>
              <a:ext uri="{FF2B5EF4-FFF2-40B4-BE49-F238E27FC236}">
                <a16:creationId xmlns:a16="http://schemas.microsoft.com/office/drawing/2014/main" id="{4D034F0A-3CBC-96A5-3A5C-3F73D9001C5B}"/>
              </a:ext>
            </a:extLst>
          </p:cNvPr>
          <p:cNvSpPr>
            <a:spLocks noGrp="1"/>
          </p:cNvSpPr>
          <p:nvPr>
            <p:ph idx="1"/>
          </p:nvPr>
        </p:nvSpPr>
        <p:spPr>
          <a:xfrm>
            <a:off x="7088135" y="2731129"/>
            <a:ext cx="4457028" cy="3544654"/>
          </a:xfrm>
        </p:spPr>
        <p:txBody>
          <a:bodyPr>
            <a:normAutofit/>
          </a:bodyPr>
          <a:lstStyle/>
          <a:p>
            <a:pPr marL="0" indent="0">
              <a:buNone/>
            </a:pPr>
            <a:r>
              <a:rPr lang="en-US" dirty="0"/>
              <a:t>From 2017 to 2022 approximately 23% of Ontario rental households purchased their first home. Intent to purchase, therefore, likely runs significantly ahead of likelihood to purchase in the next year.</a:t>
            </a:r>
            <a:endParaRPr lang="en-CA" dirty="0"/>
          </a:p>
        </p:txBody>
      </p:sp>
      <p:graphicFrame>
        <p:nvGraphicFramePr>
          <p:cNvPr id="7" name="Table 6">
            <a:extLst>
              <a:ext uri="{FF2B5EF4-FFF2-40B4-BE49-F238E27FC236}">
                <a16:creationId xmlns:a16="http://schemas.microsoft.com/office/drawing/2014/main" id="{FA00CF12-0B26-FFDB-05DF-A5DB6DB51007}"/>
              </a:ext>
            </a:extLst>
          </p:cNvPr>
          <p:cNvGraphicFramePr>
            <a:graphicFrameLocks/>
          </p:cNvGraphicFramePr>
          <p:nvPr>
            <p:extLst>
              <p:ext uri="{D42A27DB-BD31-4B8C-83A1-F6EECF244321}">
                <p14:modId xmlns:p14="http://schemas.microsoft.com/office/powerpoint/2010/main" val="3621307099"/>
              </p:ext>
            </p:extLst>
          </p:nvPr>
        </p:nvGraphicFramePr>
        <p:xfrm>
          <a:off x="880062" y="2731129"/>
          <a:ext cx="6122156" cy="2499360"/>
        </p:xfrm>
        <a:graphic>
          <a:graphicData uri="http://schemas.openxmlformats.org/drawingml/2006/table">
            <a:tbl>
              <a:tblPr firstRow="1" bandRow="1">
                <a:tableStyleId>{E8B1032C-EA38-4F05-BA0D-38AFFFC7BED3}</a:tableStyleId>
              </a:tblPr>
              <a:tblGrid>
                <a:gridCol w="2519611">
                  <a:extLst>
                    <a:ext uri="{9D8B030D-6E8A-4147-A177-3AD203B41FA5}">
                      <a16:colId xmlns:a16="http://schemas.microsoft.com/office/drawing/2014/main" val="3529814801"/>
                    </a:ext>
                  </a:extLst>
                </a:gridCol>
                <a:gridCol w="1768620">
                  <a:extLst>
                    <a:ext uri="{9D8B030D-6E8A-4147-A177-3AD203B41FA5}">
                      <a16:colId xmlns:a16="http://schemas.microsoft.com/office/drawing/2014/main" val="3483341394"/>
                    </a:ext>
                  </a:extLst>
                </a:gridCol>
                <a:gridCol w="1833925">
                  <a:extLst>
                    <a:ext uri="{9D8B030D-6E8A-4147-A177-3AD203B41FA5}">
                      <a16:colId xmlns:a16="http://schemas.microsoft.com/office/drawing/2014/main" val="3907124772"/>
                    </a:ext>
                  </a:extLst>
                </a:gridCol>
              </a:tblGrid>
              <a:tr h="0">
                <a:tc>
                  <a:txBody>
                    <a:bodyPr/>
                    <a:lstStyle/>
                    <a:p>
                      <a:endParaRPr lang="en-CA" sz="2000" dirty="0"/>
                    </a:p>
                  </a:txBody>
                  <a:tcPr/>
                </a:tc>
                <a:tc>
                  <a:txBody>
                    <a:bodyPr/>
                    <a:lstStyle/>
                    <a:p>
                      <a:r>
                        <a:rPr lang="en-US" sz="2000" dirty="0"/>
                        <a:t>All Responses</a:t>
                      </a:r>
                    </a:p>
                    <a:p>
                      <a:r>
                        <a:rPr lang="en-US" sz="2000" dirty="0"/>
                        <a:t>(weighted)</a:t>
                      </a:r>
                      <a:endParaRPr lang="en-CA" sz="2000" dirty="0"/>
                    </a:p>
                  </a:txBody>
                  <a:tcPr/>
                </a:tc>
                <a:tc>
                  <a:txBody>
                    <a:bodyPr/>
                    <a:lstStyle/>
                    <a:p>
                      <a:r>
                        <a:rPr lang="en-US" sz="2000" dirty="0"/>
                        <a:t>Renters Only (unweighted)</a:t>
                      </a:r>
                      <a:endParaRPr lang="en-CA" sz="2000" dirty="0"/>
                    </a:p>
                  </a:txBody>
                  <a:tcPr/>
                </a:tc>
                <a:extLst>
                  <a:ext uri="{0D108BD9-81ED-4DB2-BD59-A6C34878D82A}">
                    <a16:rowId xmlns:a16="http://schemas.microsoft.com/office/drawing/2014/main" val="827010917"/>
                  </a:ext>
                </a:extLst>
              </a:tr>
              <a:tr h="370840">
                <a:tc>
                  <a:txBody>
                    <a:bodyPr/>
                    <a:lstStyle/>
                    <a:p>
                      <a:r>
                        <a:rPr lang="en-US" sz="2000" dirty="0"/>
                        <a:t>Purchase a home or condominium</a:t>
                      </a:r>
                    </a:p>
                  </a:txBody>
                  <a:tcPr/>
                </a:tc>
                <a:tc>
                  <a:txBody>
                    <a:bodyPr/>
                    <a:lstStyle/>
                    <a:p>
                      <a:pPr algn="ctr"/>
                      <a:r>
                        <a:rPr lang="en-US" sz="2000" dirty="0"/>
                        <a:t>16%</a:t>
                      </a:r>
                      <a:endParaRPr lang="en-CA" sz="2000" dirty="0"/>
                    </a:p>
                  </a:txBody>
                  <a:tcPr anchor="ctr"/>
                </a:tc>
                <a:tc>
                  <a:txBody>
                    <a:bodyPr/>
                    <a:lstStyle/>
                    <a:p>
                      <a:pPr algn="ctr"/>
                      <a:r>
                        <a:rPr lang="en-US" sz="2000" dirty="0"/>
                        <a:t>20%</a:t>
                      </a:r>
                      <a:endParaRPr lang="en-CA" sz="2000" dirty="0"/>
                    </a:p>
                  </a:txBody>
                  <a:tcPr anchor="ctr"/>
                </a:tc>
                <a:extLst>
                  <a:ext uri="{0D108BD9-81ED-4DB2-BD59-A6C34878D82A}">
                    <a16:rowId xmlns:a16="http://schemas.microsoft.com/office/drawing/2014/main" val="2413699037"/>
                  </a:ext>
                </a:extLst>
              </a:tr>
              <a:tr h="370840">
                <a:tc>
                  <a:txBody>
                    <a:bodyPr/>
                    <a:lstStyle/>
                    <a:p>
                      <a:r>
                        <a:rPr lang="en-US" sz="2000" dirty="0"/>
                        <a:t>Stay where you are</a:t>
                      </a:r>
                    </a:p>
                  </a:txBody>
                  <a:tcPr/>
                </a:tc>
                <a:tc>
                  <a:txBody>
                    <a:bodyPr/>
                    <a:lstStyle/>
                    <a:p>
                      <a:pPr algn="ctr"/>
                      <a:r>
                        <a:rPr lang="en-US" sz="2000" dirty="0"/>
                        <a:t>76%</a:t>
                      </a:r>
                      <a:endParaRPr lang="en-CA" sz="2000" dirty="0"/>
                    </a:p>
                  </a:txBody>
                  <a:tcPr anchor="ctr"/>
                </a:tc>
                <a:tc>
                  <a:txBody>
                    <a:bodyPr/>
                    <a:lstStyle/>
                    <a:p>
                      <a:pPr algn="ctr"/>
                      <a:r>
                        <a:rPr lang="en-US" sz="2000" dirty="0"/>
                        <a:t>59%</a:t>
                      </a:r>
                      <a:endParaRPr lang="en-CA" sz="2000" dirty="0"/>
                    </a:p>
                  </a:txBody>
                  <a:tcPr anchor="ctr"/>
                </a:tc>
                <a:extLst>
                  <a:ext uri="{0D108BD9-81ED-4DB2-BD59-A6C34878D82A}">
                    <a16:rowId xmlns:a16="http://schemas.microsoft.com/office/drawing/2014/main" val="3814621111"/>
                  </a:ext>
                </a:extLst>
              </a:tr>
              <a:tr h="370840">
                <a:tc>
                  <a:txBody>
                    <a:bodyPr/>
                    <a:lstStyle/>
                    <a:p>
                      <a:r>
                        <a:rPr lang="en-US" sz="2000" dirty="0"/>
                        <a:t>Move to a new rental unit</a:t>
                      </a:r>
                    </a:p>
                  </a:txBody>
                  <a:tcPr/>
                </a:tc>
                <a:tc>
                  <a:txBody>
                    <a:bodyPr/>
                    <a:lstStyle/>
                    <a:p>
                      <a:pPr algn="ctr"/>
                      <a:r>
                        <a:rPr lang="en-US" sz="2000" dirty="0"/>
                        <a:t>8%</a:t>
                      </a:r>
                      <a:endParaRPr lang="en-CA" sz="2000" dirty="0"/>
                    </a:p>
                  </a:txBody>
                  <a:tcPr anchor="ctr"/>
                </a:tc>
                <a:tc>
                  <a:txBody>
                    <a:bodyPr/>
                    <a:lstStyle/>
                    <a:p>
                      <a:pPr algn="ctr"/>
                      <a:r>
                        <a:rPr lang="en-US" sz="2000" dirty="0"/>
                        <a:t>21%</a:t>
                      </a:r>
                      <a:endParaRPr lang="en-CA" sz="2000" dirty="0"/>
                    </a:p>
                  </a:txBody>
                  <a:tcPr anchor="ctr"/>
                </a:tc>
                <a:extLst>
                  <a:ext uri="{0D108BD9-81ED-4DB2-BD59-A6C34878D82A}">
                    <a16:rowId xmlns:a16="http://schemas.microsoft.com/office/drawing/2014/main" val="2878086094"/>
                  </a:ext>
                </a:extLst>
              </a:tr>
            </a:tbl>
          </a:graphicData>
        </a:graphic>
      </p:graphicFrame>
      <p:sp>
        <p:nvSpPr>
          <p:cNvPr id="4" name="TextBox 3">
            <a:extLst>
              <a:ext uri="{FF2B5EF4-FFF2-40B4-BE49-F238E27FC236}">
                <a16:creationId xmlns:a16="http://schemas.microsoft.com/office/drawing/2014/main" id="{C03F1635-4FFC-9F15-8865-5F314FB7DB47}"/>
              </a:ext>
            </a:extLst>
          </p:cNvPr>
          <p:cNvSpPr txBox="1"/>
          <p:nvPr/>
        </p:nvSpPr>
        <p:spPr>
          <a:xfrm>
            <a:off x="646838" y="5675619"/>
            <a:ext cx="10898324" cy="600164"/>
          </a:xfrm>
          <a:prstGeom prst="rect">
            <a:avLst/>
          </a:prstGeom>
          <a:noFill/>
        </p:spPr>
        <p:txBody>
          <a:bodyPr wrap="square">
            <a:spAutoFit/>
          </a:bodyPr>
          <a:lstStyle/>
          <a:p>
            <a:pPr algn="just"/>
            <a:r>
              <a:rPr lang="en-US" sz="1100" i="0" dirty="0">
                <a:effectLst/>
                <a:latin typeface="+mj-lt"/>
              </a:rPr>
              <a:t>Statistics Canada (2022, July 21). Household characteristics, by tenure including first-time homebuyer status Accessed from: </a:t>
            </a:r>
          </a:p>
          <a:p>
            <a:pPr algn="l"/>
            <a:r>
              <a:rPr lang="en-US" sz="1100" i="0" dirty="0">
                <a:effectLst/>
                <a:latin typeface="+mj-lt"/>
              </a:rPr>
              <a:t>https://www150.statcan.gc.ca/t1/tbl1/en/tv.action?pid=4610006301&amp;pickMembers%5B0%5D=1.24&amp;pickMembers%5B1%5D=2.1&amp;cubeTimeFrame.startYear=2021&amp;cubeTimeFrame.endYear=2021&amp;referencePeriods=20210101%2C20210101</a:t>
            </a:r>
            <a:endParaRPr lang="en-CA" sz="1100" dirty="0">
              <a:latin typeface="+mj-lt"/>
            </a:endParaRPr>
          </a:p>
        </p:txBody>
      </p:sp>
    </p:spTree>
    <p:extLst>
      <p:ext uri="{BB962C8B-B14F-4D97-AF65-F5344CB8AC3E}">
        <p14:creationId xmlns:p14="http://schemas.microsoft.com/office/powerpoint/2010/main" val="2576240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954A7-E2AC-3B04-6486-D853084F989A}"/>
              </a:ext>
            </a:extLst>
          </p:cNvPr>
          <p:cNvSpPr>
            <a:spLocks noGrp="1"/>
          </p:cNvSpPr>
          <p:nvPr>
            <p:ph type="title" idx="4294967295"/>
          </p:nvPr>
        </p:nvSpPr>
        <p:spPr>
          <a:xfrm>
            <a:off x="767666" y="582820"/>
            <a:ext cx="10745735" cy="944327"/>
          </a:xfrm>
        </p:spPr>
        <p:txBody>
          <a:bodyPr>
            <a:normAutofit fontScale="90000"/>
          </a:bodyPr>
          <a:lstStyle/>
          <a:p>
            <a:r>
              <a:rPr lang="en-US" dirty="0"/>
              <a:t>Purchase Intent </a:t>
            </a:r>
            <a:br>
              <a:rPr lang="en-US" dirty="0"/>
            </a:br>
            <a:r>
              <a:rPr lang="en-US" sz="2700" dirty="0"/>
              <a:t>(Renters only)</a:t>
            </a:r>
            <a:endParaRPr lang="en-CA" dirty="0"/>
          </a:p>
        </p:txBody>
      </p:sp>
      <p:sp>
        <p:nvSpPr>
          <p:cNvPr id="3" name="TextBox 2">
            <a:extLst>
              <a:ext uri="{FF2B5EF4-FFF2-40B4-BE49-F238E27FC236}">
                <a16:creationId xmlns:a16="http://schemas.microsoft.com/office/drawing/2014/main" id="{68D359C2-8E1F-4142-62C5-27A2E4DC996D}"/>
              </a:ext>
            </a:extLst>
          </p:cNvPr>
          <p:cNvSpPr txBox="1"/>
          <p:nvPr/>
        </p:nvSpPr>
        <p:spPr>
          <a:xfrm>
            <a:off x="8667346" y="6481676"/>
            <a:ext cx="3210128" cy="369332"/>
          </a:xfrm>
          <a:prstGeom prst="rect">
            <a:avLst/>
          </a:prstGeom>
          <a:noFill/>
        </p:spPr>
        <p:txBody>
          <a:bodyPr wrap="square">
            <a:spAutoFit/>
          </a:bodyPr>
          <a:lstStyle/>
          <a:p>
            <a:r>
              <a:rPr lang="en-US" dirty="0">
                <a:solidFill>
                  <a:srgbClr val="010205"/>
                </a:solidFill>
                <a:latin typeface="Arial" panose="020B0604020202020204" pitchFamily="34" charset="0"/>
              </a:rPr>
              <a:t>Note: Unweighted results</a:t>
            </a:r>
            <a:endParaRPr lang="en-CA" dirty="0"/>
          </a:p>
        </p:txBody>
      </p:sp>
      <p:graphicFrame>
        <p:nvGraphicFramePr>
          <p:cNvPr id="4" name="Table 3">
            <a:extLst>
              <a:ext uri="{FF2B5EF4-FFF2-40B4-BE49-F238E27FC236}">
                <a16:creationId xmlns:a16="http://schemas.microsoft.com/office/drawing/2014/main" id="{2D331476-38C5-B2F3-DD9B-5EBF63641433}"/>
              </a:ext>
            </a:extLst>
          </p:cNvPr>
          <p:cNvGraphicFramePr>
            <a:graphicFrameLocks/>
          </p:cNvGraphicFramePr>
          <p:nvPr>
            <p:extLst>
              <p:ext uri="{D42A27DB-BD31-4B8C-83A1-F6EECF244321}">
                <p14:modId xmlns:p14="http://schemas.microsoft.com/office/powerpoint/2010/main" val="1893333007"/>
              </p:ext>
            </p:extLst>
          </p:nvPr>
        </p:nvGraphicFramePr>
        <p:xfrm>
          <a:off x="822960" y="1792668"/>
          <a:ext cx="10536702" cy="4276207"/>
        </p:xfrm>
        <a:graphic>
          <a:graphicData uri="http://schemas.openxmlformats.org/drawingml/2006/table">
            <a:tbl>
              <a:tblPr firstRow="1" bandRow="1">
                <a:tableStyleId>{E8B1032C-EA38-4F05-BA0D-38AFFFC7BED3}</a:tableStyleId>
              </a:tblPr>
              <a:tblGrid>
                <a:gridCol w="1419122">
                  <a:extLst>
                    <a:ext uri="{9D8B030D-6E8A-4147-A177-3AD203B41FA5}">
                      <a16:colId xmlns:a16="http://schemas.microsoft.com/office/drawing/2014/main" val="3529814801"/>
                    </a:ext>
                  </a:extLst>
                </a:gridCol>
                <a:gridCol w="1305234">
                  <a:extLst>
                    <a:ext uri="{9D8B030D-6E8A-4147-A177-3AD203B41FA5}">
                      <a16:colId xmlns:a16="http://schemas.microsoft.com/office/drawing/2014/main" val="3483341394"/>
                    </a:ext>
                  </a:extLst>
                </a:gridCol>
                <a:gridCol w="1402640">
                  <a:extLst>
                    <a:ext uri="{9D8B030D-6E8A-4147-A177-3AD203B41FA5}">
                      <a16:colId xmlns:a16="http://schemas.microsoft.com/office/drawing/2014/main" val="3907124772"/>
                    </a:ext>
                  </a:extLst>
                </a:gridCol>
                <a:gridCol w="1339700">
                  <a:extLst>
                    <a:ext uri="{9D8B030D-6E8A-4147-A177-3AD203B41FA5}">
                      <a16:colId xmlns:a16="http://schemas.microsoft.com/office/drawing/2014/main" val="3353088330"/>
                    </a:ext>
                  </a:extLst>
                </a:gridCol>
                <a:gridCol w="1384656">
                  <a:extLst>
                    <a:ext uri="{9D8B030D-6E8A-4147-A177-3AD203B41FA5}">
                      <a16:colId xmlns:a16="http://schemas.microsoft.com/office/drawing/2014/main" val="1964789168"/>
                    </a:ext>
                  </a:extLst>
                </a:gridCol>
                <a:gridCol w="1609439">
                  <a:extLst>
                    <a:ext uri="{9D8B030D-6E8A-4147-A177-3AD203B41FA5}">
                      <a16:colId xmlns:a16="http://schemas.microsoft.com/office/drawing/2014/main" val="1517516437"/>
                    </a:ext>
                  </a:extLst>
                </a:gridCol>
                <a:gridCol w="2075911">
                  <a:extLst>
                    <a:ext uri="{9D8B030D-6E8A-4147-A177-3AD203B41FA5}">
                      <a16:colId xmlns:a16="http://schemas.microsoft.com/office/drawing/2014/main" val="1613402460"/>
                    </a:ext>
                  </a:extLst>
                </a:gridCol>
              </a:tblGrid>
              <a:tr h="846197">
                <a:tc rowSpan="2">
                  <a:txBody>
                    <a:bodyPr/>
                    <a:lstStyle/>
                    <a:p>
                      <a:endParaRPr lang="en-CA" sz="2000" dirty="0"/>
                    </a:p>
                  </a:txBody>
                  <a:tcPr/>
                </a:tc>
                <a:tc gridSpan="2">
                  <a:txBody>
                    <a:bodyPr/>
                    <a:lstStyle/>
                    <a:p>
                      <a:pPr algn="ctr"/>
                      <a:r>
                        <a:rPr lang="en-US" sz="2000" dirty="0"/>
                        <a:t>In the Next Two Years</a:t>
                      </a:r>
                      <a:endParaRPr lang="en-CA" sz="2000" dirty="0"/>
                    </a:p>
                  </a:txBody>
                  <a:tcPr anchor="ctr"/>
                </a:tc>
                <a:tc hMerge="1">
                  <a:txBody>
                    <a:bodyPr/>
                    <a:lstStyle/>
                    <a:p>
                      <a:endParaRPr lang="en-CA" sz="2400" dirty="0"/>
                    </a:p>
                  </a:txBody>
                  <a:tcPr/>
                </a:tc>
                <a:tc gridSpan="2">
                  <a:txBody>
                    <a:bodyPr/>
                    <a:lstStyle/>
                    <a:p>
                      <a:pPr algn="ctr"/>
                      <a:r>
                        <a:rPr lang="en-US" sz="2000" dirty="0"/>
                        <a:t>In the Next Five Years</a:t>
                      </a:r>
                      <a:endParaRPr lang="en-CA" sz="2000" dirty="0"/>
                    </a:p>
                  </a:txBody>
                  <a:tcPr anchor="ctr"/>
                </a:tc>
                <a:tc hMerge="1">
                  <a:txBody>
                    <a:bodyPr/>
                    <a:lstStyle/>
                    <a:p>
                      <a:endParaRPr lang="en-CA" sz="2400" dirty="0"/>
                    </a:p>
                  </a:txBody>
                  <a:tcPr/>
                </a:tc>
                <a:tc rowSpan="2">
                  <a:txBody>
                    <a:bodyPr/>
                    <a:lstStyle/>
                    <a:p>
                      <a:r>
                        <a:rPr lang="en-US" sz="2000" dirty="0"/>
                        <a:t>I do not think I will ever own a home</a:t>
                      </a:r>
                      <a:endParaRPr lang="en-CA" sz="2000" dirty="0"/>
                    </a:p>
                  </a:txBody>
                  <a:tcPr anchor="ctr"/>
                </a:tc>
                <a:tc rowSpan="2">
                  <a:txBody>
                    <a:bodyPr/>
                    <a:lstStyle/>
                    <a:p>
                      <a:r>
                        <a:rPr lang="en-US" sz="2000" dirty="0"/>
                        <a:t>Given the choice I prefer to rent rather than own a home</a:t>
                      </a:r>
                      <a:endParaRPr lang="en-CA" sz="2000" dirty="0"/>
                    </a:p>
                  </a:txBody>
                  <a:tcPr anchor="ctr"/>
                </a:tc>
                <a:extLst>
                  <a:ext uri="{0D108BD9-81ED-4DB2-BD59-A6C34878D82A}">
                    <a16:rowId xmlns:a16="http://schemas.microsoft.com/office/drawing/2014/main" val="827010917"/>
                  </a:ext>
                </a:extLst>
              </a:tr>
              <a:tr h="1075006">
                <a:tc vMerge="1">
                  <a:txBody>
                    <a:bodyPr/>
                    <a:lstStyle/>
                    <a:p>
                      <a:endParaRPr lang="en-CA" sz="2400" dirty="0"/>
                    </a:p>
                  </a:txBody>
                  <a:tcPr/>
                </a:tc>
                <a:tc>
                  <a:txBody>
                    <a:bodyPr/>
                    <a:lstStyle/>
                    <a:p>
                      <a:pPr algn="ctr"/>
                      <a:r>
                        <a:rPr lang="en-US" sz="2000" dirty="0"/>
                        <a:t>Would Like to purchase</a:t>
                      </a:r>
                      <a:endParaRPr lang="en-CA" sz="2000" dirty="0"/>
                    </a:p>
                  </a:txBody>
                  <a:tcPr/>
                </a:tc>
                <a:tc>
                  <a:txBody>
                    <a:bodyPr/>
                    <a:lstStyle/>
                    <a:p>
                      <a:pPr algn="ctr"/>
                      <a:r>
                        <a:rPr lang="en-US" sz="2000" dirty="0"/>
                        <a:t>Will most likely purchase</a:t>
                      </a:r>
                      <a:endParaRPr lang="en-CA"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Would Like to purchase</a:t>
                      </a:r>
                      <a:endParaRPr lang="en-CA"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Will most likely purchase</a:t>
                      </a:r>
                      <a:endParaRPr lang="en-CA" sz="2000" dirty="0"/>
                    </a:p>
                  </a:txBody>
                  <a:tcPr/>
                </a:tc>
                <a:tc vMerge="1">
                  <a:txBody>
                    <a:bodyPr/>
                    <a:lstStyle/>
                    <a:p>
                      <a:endParaRPr lang="en-CA" sz="2400" dirty="0"/>
                    </a:p>
                  </a:txBody>
                  <a:tcPr/>
                </a:tc>
                <a:tc vMerge="1">
                  <a:txBody>
                    <a:bodyPr/>
                    <a:lstStyle/>
                    <a:p>
                      <a:endParaRPr lang="en-CA" sz="2400" dirty="0"/>
                    </a:p>
                  </a:txBody>
                  <a:tcPr/>
                </a:tc>
                <a:extLst>
                  <a:ext uri="{0D108BD9-81ED-4DB2-BD59-A6C34878D82A}">
                    <a16:rowId xmlns:a16="http://schemas.microsoft.com/office/drawing/2014/main" val="4047460644"/>
                  </a:ext>
                </a:extLst>
              </a:tr>
              <a:tr h="688162">
                <a:tc>
                  <a:txBody>
                    <a:bodyPr/>
                    <a:lstStyle/>
                    <a:p>
                      <a:pPr marL="0" algn="l" defTabSz="457200" rtl="0" eaLnBrk="1" latinLnBrk="0" hangingPunct="1"/>
                      <a:r>
                        <a:rPr lang="en-US" sz="2000" kern="1200" dirty="0">
                          <a:solidFill>
                            <a:schemeClr val="tx1"/>
                          </a:solidFill>
                          <a:latin typeface="+mn-lt"/>
                          <a:ea typeface="+mn-ea"/>
                          <a:cs typeface="+mn-cs"/>
                        </a:rPr>
                        <a:t>Strongly Agree</a:t>
                      </a:r>
                    </a:p>
                  </a:txBody>
                  <a:tcPr/>
                </a:tc>
                <a:tc>
                  <a:txBody>
                    <a:bodyPr/>
                    <a:lstStyle/>
                    <a:p>
                      <a:pPr algn="ctr"/>
                      <a:r>
                        <a:rPr lang="en-US" sz="2000" dirty="0"/>
                        <a:t>25%</a:t>
                      </a:r>
                      <a:endParaRPr lang="en-CA" sz="2000" dirty="0"/>
                    </a:p>
                  </a:txBody>
                  <a:tcPr anchor="ctr"/>
                </a:tc>
                <a:tc>
                  <a:txBody>
                    <a:bodyPr/>
                    <a:lstStyle/>
                    <a:p>
                      <a:pPr algn="ctr"/>
                      <a:r>
                        <a:rPr lang="en-US" sz="2000" dirty="0"/>
                        <a:t>15%</a:t>
                      </a:r>
                      <a:endParaRPr lang="en-CA" sz="2000" dirty="0"/>
                    </a:p>
                  </a:txBody>
                  <a:tcPr anchor="ctr"/>
                </a:tc>
                <a:tc>
                  <a:txBody>
                    <a:bodyPr/>
                    <a:lstStyle/>
                    <a:p>
                      <a:pPr algn="ctr"/>
                      <a:r>
                        <a:rPr lang="en-US" sz="2000" dirty="0"/>
                        <a:t>30%</a:t>
                      </a:r>
                      <a:endParaRPr lang="en-CA" sz="2000" dirty="0"/>
                    </a:p>
                  </a:txBody>
                  <a:tcPr anchor="ctr"/>
                </a:tc>
                <a:tc>
                  <a:txBody>
                    <a:bodyPr/>
                    <a:lstStyle/>
                    <a:p>
                      <a:pPr algn="ctr"/>
                      <a:r>
                        <a:rPr lang="en-US" sz="2000" dirty="0"/>
                        <a:t>23%</a:t>
                      </a:r>
                      <a:endParaRPr lang="en-CA" sz="2000" dirty="0"/>
                    </a:p>
                  </a:txBody>
                  <a:tcPr anchor="ctr"/>
                </a:tc>
                <a:tc>
                  <a:txBody>
                    <a:bodyPr/>
                    <a:lstStyle/>
                    <a:p>
                      <a:pPr algn="ctr"/>
                      <a:r>
                        <a:rPr lang="en-US" sz="2000" dirty="0"/>
                        <a:t>20%</a:t>
                      </a:r>
                      <a:endParaRPr lang="en-CA" sz="2000" dirty="0"/>
                    </a:p>
                  </a:txBody>
                  <a:tcPr anchor="ctr"/>
                </a:tc>
                <a:tc>
                  <a:txBody>
                    <a:bodyPr/>
                    <a:lstStyle/>
                    <a:p>
                      <a:pPr algn="ctr"/>
                      <a:r>
                        <a:rPr lang="en-US" sz="2000" dirty="0"/>
                        <a:t>9%</a:t>
                      </a:r>
                      <a:endParaRPr lang="en-CA" sz="2000" dirty="0"/>
                    </a:p>
                  </a:txBody>
                  <a:tcPr anchor="ctr"/>
                </a:tc>
                <a:extLst>
                  <a:ext uri="{0D108BD9-81ED-4DB2-BD59-A6C34878D82A}">
                    <a16:rowId xmlns:a16="http://schemas.microsoft.com/office/drawing/2014/main" val="2413699037"/>
                  </a:ext>
                </a:extLst>
              </a:tr>
              <a:tr h="470109">
                <a:tc>
                  <a:txBody>
                    <a:bodyPr/>
                    <a:lstStyle/>
                    <a:p>
                      <a:r>
                        <a:rPr lang="en-US" sz="2000" dirty="0"/>
                        <a:t>Agree</a:t>
                      </a:r>
                    </a:p>
                  </a:txBody>
                  <a:tcPr/>
                </a:tc>
                <a:tc>
                  <a:txBody>
                    <a:bodyPr/>
                    <a:lstStyle/>
                    <a:p>
                      <a:pPr algn="ctr"/>
                      <a:r>
                        <a:rPr lang="en-US" sz="2000" dirty="0"/>
                        <a:t>33%</a:t>
                      </a:r>
                      <a:endParaRPr lang="en-CA" sz="2000" dirty="0"/>
                    </a:p>
                  </a:txBody>
                  <a:tcPr anchor="ctr"/>
                </a:tc>
                <a:tc>
                  <a:txBody>
                    <a:bodyPr/>
                    <a:lstStyle/>
                    <a:p>
                      <a:pPr algn="ctr"/>
                      <a:r>
                        <a:rPr lang="en-US" sz="2000" dirty="0"/>
                        <a:t>24%</a:t>
                      </a:r>
                      <a:endParaRPr lang="en-CA" sz="2000" dirty="0"/>
                    </a:p>
                  </a:txBody>
                  <a:tcPr anchor="ctr"/>
                </a:tc>
                <a:tc>
                  <a:txBody>
                    <a:bodyPr/>
                    <a:lstStyle/>
                    <a:p>
                      <a:pPr algn="ctr"/>
                      <a:r>
                        <a:rPr lang="en-US" sz="2000" dirty="0"/>
                        <a:t>38%</a:t>
                      </a:r>
                      <a:endParaRPr lang="en-CA" sz="2000" dirty="0"/>
                    </a:p>
                  </a:txBody>
                  <a:tcPr anchor="ctr"/>
                </a:tc>
                <a:tc>
                  <a:txBody>
                    <a:bodyPr/>
                    <a:lstStyle/>
                    <a:p>
                      <a:pPr algn="ctr"/>
                      <a:r>
                        <a:rPr lang="en-US" sz="2000" dirty="0"/>
                        <a:t>30%</a:t>
                      </a:r>
                      <a:endParaRPr lang="en-CA" sz="2000" dirty="0"/>
                    </a:p>
                  </a:txBody>
                  <a:tcPr anchor="ctr"/>
                </a:tc>
                <a:tc>
                  <a:txBody>
                    <a:bodyPr/>
                    <a:lstStyle/>
                    <a:p>
                      <a:pPr algn="ctr"/>
                      <a:r>
                        <a:rPr lang="en-US" sz="2000" dirty="0"/>
                        <a:t>23%</a:t>
                      </a:r>
                      <a:endParaRPr lang="en-CA" sz="2000" dirty="0"/>
                    </a:p>
                  </a:txBody>
                  <a:tcPr anchor="ctr"/>
                </a:tc>
                <a:tc>
                  <a:txBody>
                    <a:bodyPr/>
                    <a:lstStyle/>
                    <a:p>
                      <a:pPr algn="ctr"/>
                      <a:r>
                        <a:rPr lang="en-US" sz="2000" dirty="0"/>
                        <a:t>20%</a:t>
                      </a:r>
                      <a:endParaRPr lang="en-CA" sz="2000" dirty="0"/>
                    </a:p>
                  </a:txBody>
                  <a:tcPr anchor="ctr"/>
                </a:tc>
                <a:extLst>
                  <a:ext uri="{0D108BD9-81ED-4DB2-BD59-A6C34878D82A}">
                    <a16:rowId xmlns:a16="http://schemas.microsoft.com/office/drawing/2014/main" val="3814621111"/>
                  </a:ext>
                </a:extLst>
              </a:tr>
              <a:tr h="470109">
                <a:tc>
                  <a:txBody>
                    <a:bodyPr/>
                    <a:lstStyle/>
                    <a:p>
                      <a:r>
                        <a:rPr lang="en-US" sz="2000" dirty="0"/>
                        <a:t>Disagree</a:t>
                      </a:r>
                    </a:p>
                  </a:txBody>
                  <a:tcPr/>
                </a:tc>
                <a:tc>
                  <a:txBody>
                    <a:bodyPr/>
                    <a:lstStyle/>
                    <a:p>
                      <a:pPr algn="ctr"/>
                      <a:r>
                        <a:rPr lang="en-US" sz="2000" dirty="0"/>
                        <a:t>24%</a:t>
                      </a:r>
                      <a:endParaRPr lang="en-CA" sz="2000" dirty="0"/>
                    </a:p>
                  </a:txBody>
                  <a:tcPr anchor="ctr"/>
                </a:tc>
                <a:tc>
                  <a:txBody>
                    <a:bodyPr/>
                    <a:lstStyle/>
                    <a:p>
                      <a:pPr algn="ctr"/>
                      <a:r>
                        <a:rPr lang="en-US" sz="2000" dirty="0"/>
                        <a:t>34%</a:t>
                      </a:r>
                      <a:endParaRPr lang="en-CA" sz="2000" dirty="0"/>
                    </a:p>
                  </a:txBody>
                  <a:tcPr anchor="ctr"/>
                </a:tc>
                <a:tc>
                  <a:txBody>
                    <a:bodyPr/>
                    <a:lstStyle/>
                    <a:p>
                      <a:pPr algn="ctr"/>
                      <a:r>
                        <a:rPr lang="en-US" sz="2000" dirty="0"/>
                        <a:t>18%</a:t>
                      </a:r>
                      <a:endParaRPr lang="en-CA" sz="2000" dirty="0"/>
                    </a:p>
                  </a:txBody>
                  <a:tcPr anchor="ctr"/>
                </a:tc>
                <a:tc>
                  <a:txBody>
                    <a:bodyPr/>
                    <a:lstStyle/>
                    <a:p>
                      <a:pPr algn="ctr"/>
                      <a:r>
                        <a:rPr lang="en-US" sz="2000" dirty="0"/>
                        <a:t>27%</a:t>
                      </a:r>
                      <a:endParaRPr lang="en-CA" sz="2000" dirty="0"/>
                    </a:p>
                  </a:txBody>
                  <a:tcPr anchor="ctr"/>
                </a:tc>
                <a:tc>
                  <a:txBody>
                    <a:bodyPr/>
                    <a:lstStyle/>
                    <a:p>
                      <a:pPr algn="ctr"/>
                      <a:r>
                        <a:rPr lang="en-US" sz="2000" dirty="0"/>
                        <a:t>30%</a:t>
                      </a:r>
                      <a:endParaRPr lang="en-CA" sz="2000" dirty="0"/>
                    </a:p>
                  </a:txBody>
                  <a:tcPr anchor="ctr"/>
                </a:tc>
                <a:tc>
                  <a:txBody>
                    <a:bodyPr/>
                    <a:lstStyle/>
                    <a:p>
                      <a:pPr algn="ctr"/>
                      <a:r>
                        <a:rPr lang="en-US" sz="2000" dirty="0"/>
                        <a:t>36%</a:t>
                      </a:r>
                      <a:endParaRPr lang="en-CA" sz="2000" dirty="0"/>
                    </a:p>
                  </a:txBody>
                  <a:tcPr anchor="ctr"/>
                </a:tc>
                <a:extLst>
                  <a:ext uri="{0D108BD9-81ED-4DB2-BD59-A6C34878D82A}">
                    <a16:rowId xmlns:a16="http://schemas.microsoft.com/office/drawing/2014/main" val="2878086094"/>
                  </a:ext>
                </a:extLst>
              </a:tr>
              <a:tr h="713746">
                <a:tc>
                  <a:txBody>
                    <a:bodyPr/>
                    <a:lstStyle/>
                    <a:p>
                      <a:r>
                        <a:rPr lang="en-US" sz="2000" dirty="0"/>
                        <a:t>Strongly Disagree</a:t>
                      </a:r>
                    </a:p>
                  </a:txBody>
                  <a:tcPr/>
                </a:tc>
                <a:tc>
                  <a:txBody>
                    <a:bodyPr/>
                    <a:lstStyle/>
                    <a:p>
                      <a:pPr algn="ctr"/>
                      <a:r>
                        <a:rPr lang="en-US" sz="2000" dirty="0"/>
                        <a:t>17%</a:t>
                      </a:r>
                      <a:endParaRPr lang="en-CA" sz="2000" dirty="0"/>
                    </a:p>
                  </a:txBody>
                  <a:tcPr anchor="ctr"/>
                </a:tc>
                <a:tc>
                  <a:txBody>
                    <a:bodyPr/>
                    <a:lstStyle/>
                    <a:p>
                      <a:pPr algn="ctr"/>
                      <a:r>
                        <a:rPr lang="en-US" sz="2000" dirty="0"/>
                        <a:t>27%</a:t>
                      </a:r>
                      <a:endParaRPr lang="en-CA" sz="2000" dirty="0"/>
                    </a:p>
                  </a:txBody>
                  <a:tcPr anchor="ctr"/>
                </a:tc>
                <a:tc>
                  <a:txBody>
                    <a:bodyPr/>
                    <a:lstStyle/>
                    <a:p>
                      <a:pPr algn="ctr"/>
                      <a:r>
                        <a:rPr lang="en-US" sz="2000" dirty="0"/>
                        <a:t>14%</a:t>
                      </a:r>
                      <a:endParaRPr lang="en-CA" sz="2000" dirty="0"/>
                    </a:p>
                  </a:txBody>
                  <a:tcPr anchor="ctr"/>
                </a:tc>
                <a:tc>
                  <a:txBody>
                    <a:bodyPr/>
                    <a:lstStyle/>
                    <a:p>
                      <a:pPr algn="ctr"/>
                      <a:r>
                        <a:rPr lang="en-US" sz="2000" dirty="0"/>
                        <a:t>20%</a:t>
                      </a:r>
                      <a:endParaRPr lang="en-CA" sz="2000" dirty="0"/>
                    </a:p>
                  </a:txBody>
                  <a:tcPr anchor="ctr"/>
                </a:tc>
                <a:tc>
                  <a:txBody>
                    <a:bodyPr/>
                    <a:lstStyle/>
                    <a:p>
                      <a:pPr algn="ctr"/>
                      <a:r>
                        <a:rPr lang="en-US" sz="2000" dirty="0"/>
                        <a:t>28%</a:t>
                      </a:r>
                      <a:endParaRPr lang="en-CA" sz="2000" dirty="0"/>
                    </a:p>
                  </a:txBody>
                  <a:tcPr anchor="ctr"/>
                </a:tc>
                <a:tc>
                  <a:txBody>
                    <a:bodyPr/>
                    <a:lstStyle/>
                    <a:p>
                      <a:pPr algn="ctr"/>
                      <a:r>
                        <a:rPr lang="en-US" sz="2000" dirty="0"/>
                        <a:t>35%</a:t>
                      </a:r>
                      <a:endParaRPr lang="en-CA" sz="2000" dirty="0"/>
                    </a:p>
                  </a:txBody>
                  <a:tcPr anchor="ctr"/>
                </a:tc>
                <a:extLst>
                  <a:ext uri="{0D108BD9-81ED-4DB2-BD59-A6C34878D82A}">
                    <a16:rowId xmlns:a16="http://schemas.microsoft.com/office/drawing/2014/main" val="1271333322"/>
                  </a:ext>
                </a:extLst>
              </a:tr>
            </a:tbl>
          </a:graphicData>
        </a:graphic>
      </p:graphicFrame>
    </p:spTree>
    <p:extLst>
      <p:ext uri="{BB962C8B-B14F-4D97-AF65-F5344CB8AC3E}">
        <p14:creationId xmlns:p14="http://schemas.microsoft.com/office/powerpoint/2010/main" val="1358140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954A7-E2AC-3B04-6486-D853084F989A}"/>
              </a:ext>
            </a:extLst>
          </p:cNvPr>
          <p:cNvSpPr>
            <a:spLocks noGrp="1"/>
          </p:cNvSpPr>
          <p:nvPr>
            <p:ph type="title" idx="4294967295"/>
          </p:nvPr>
        </p:nvSpPr>
        <p:spPr>
          <a:xfrm>
            <a:off x="1113692" y="454132"/>
            <a:ext cx="10515600" cy="867654"/>
          </a:xfrm>
        </p:spPr>
        <p:txBody>
          <a:bodyPr/>
          <a:lstStyle/>
          <a:p>
            <a:r>
              <a:rPr lang="en-US" dirty="0"/>
              <a:t>Purchase Intent Index</a:t>
            </a:r>
            <a:endParaRPr lang="en-CA" dirty="0"/>
          </a:p>
        </p:txBody>
      </p:sp>
      <p:graphicFrame>
        <p:nvGraphicFramePr>
          <p:cNvPr id="6" name="Table 5">
            <a:extLst>
              <a:ext uri="{FF2B5EF4-FFF2-40B4-BE49-F238E27FC236}">
                <a16:creationId xmlns:a16="http://schemas.microsoft.com/office/drawing/2014/main" id="{2C0DC7B9-97F4-2B4F-41CE-ABFADA511D66}"/>
              </a:ext>
            </a:extLst>
          </p:cNvPr>
          <p:cNvGraphicFramePr>
            <a:graphicFrameLocks/>
          </p:cNvGraphicFramePr>
          <p:nvPr>
            <p:extLst>
              <p:ext uri="{D42A27DB-BD31-4B8C-83A1-F6EECF244321}">
                <p14:modId xmlns:p14="http://schemas.microsoft.com/office/powerpoint/2010/main" val="261526136"/>
              </p:ext>
            </p:extLst>
          </p:nvPr>
        </p:nvGraphicFramePr>
        <p:xfrm>
          <a:off x="803936" y="3538026"/>
          <a:ext cx="10573900" cy="2682240"/>
        </p:xfrm>
        <a:graphic>
          <a:graphicData uri="http://schemas.openxmlformats.org/drawingml/2006/table">
            <a:tbl>
              <a:tblPr firstRow="1" bandRow="1">
                <a:tableStyleId>{E8B1032C-EA38-4F05-BA0D-38AFFFC7BED3}</a:tableStyleId>
              </a:tblPr>
              <a:tblGrid>
                <a:gridCol w="2324781">
                  <a:extLst>
                    <a:ext uri="{9D8B030D-6E8A-4147-A177-3AD203B41FA5}">
                      <a16:colId xmlns:a16="http://schemas.microsoft.com/office/drawing/2014/main" val="3529814801"/>
                    </a:ext>
                  </a:extLst>
                </a:gridCol>
                <a:gridCol w="2117853">
                  <a:extLst>
                    <a:ext uri="{9D8B030D-6E8A-4147-A177-3AD203B41FA5}">
                      <a16:colId xmlns:a16="http://schemas.microsoft.com/office/drawing/2014/main" val="3483341394"/>
                    </a:ext>
                  </a:extLst>
                </a:gridCol>
                <a:gridCol w="2174209">
                  <a:extLst>
                    <a:ext uri="{9D8B030D-6E8A-4147-A177-3AD203B41FA5}">
                      <a16:colId xmlns:a16="http://schemas.microsoft.com/office/drawing/2014/main" val="3907124772"/>
                    </a:ext>
                  </a:extLst>
                </a:gridCol>
                <a:gridCol w="1820073">
                  <a:extLst>
                    <a:ext uri="{9D8B030D-6E8A-4147-A177-3AD203B41FA5}">
                      <a16:colId xmlns:a16="http://schemas.microsoft.com/office/drawing/2014/main" val="3353088330"/>
                    </a:ext>
                  </a:extLst>
                </a:gridCol>
                <a:gridCol w="2136984">
                  <a:extLst>
                    <a:ext uri="{9D8B030D-6E8A-4147-A177-3AD203B41FA5}">
                      <a16:colId xmlns:a16="http://schemas.microsoft.com/office/drawing/2014/main" val="1964789168"/>
                    </a:ext>
                  </a:extLst>
                </a:gridCol>
              </a:tblGrid>
              <a:tr h="0">
                <a:tc rowSpan="2">
                  <a:txBody>
                    <a:bodyPr/>
                    <a:lstStyle/>
                    <a:p>
                      <a:endParaRPr lang="en-CA" sz="2000" dirty="0"/>
                    </a:p>
                  </a:txBody>
                  <a:tcPr/>
                </a:tc>
                <a:tc gridSpan="2">
                  <a:txBody>
                    <a:bodyPr/>
                    <a:lstStyle/>
                    <a:p>
                      <a:r>
                        <a:rPr lang="en-US" sz="2000" dirty="0"/>
                        <a:t>In the Next Two Years</a:t>
                      </a:r>
                      <a:endParaRPr lang="en-CA" sz="2000" dirty="0"/>
                    </a:p>
                  </a:txBody>
                  <a:tcPr/>
                </a:tc>
                <a:tc hMerge="1">
                  <a:txBody>
                    <a:bodyPr/>
                    <a:lstStyle/>
                    <a:p>
                      <a:endParaRPr lang="en-CA" sz="2400" dirty="0"/>
                    </a:p>
                  </a:txBody>
                  <a:tcPr/>
                </a:tc>
                <a:tc gridSpan="2">
                  <a:txBody>
                    <a:bodyPr/>
                    <a:lstStyle/>
                    <a:p>
                      <a:r>
                        <a:rPr lang="en-US" sz="2000" dirty="0"/>
                        <a:t>Next Five Years</a:t>
                      </a:r>
                      <a:endParaRPr lang="en-CA" sz="2000" dirty="0"/>
                    </a:p>
                  </a:txBody>
                  <a:tcPr/>
                </a:tc>
                <a:tc hMerge="1">
                  <a:txBody>
                    <a:bodyPr/>
                    <a:lstStyle/>
                    <a:p>
                      <a:endParaRPr lang="en-CA" sz="2400" dirty="0"/>
                    </a:p>
                  </a:txBody>
                  <a:tcPr/>
                </a:tc>
                <a:extLst>
                  <a:ext uri="{0D108BD9-81ED-4DB2-BD59-A6C34878D82A}">
                    <a16:rowId xmlns:a16="http://schemas.microsoft.com/office/drawing/2014/main" val="827010917"/>
                  </a:ext>
                </a:extLst>
              </a:tr>
              <a:tr h="228600">
                <a:tc vMerge="1">
                  <a:txBody>
                    <a:bodyPr/>
                    <a:lstStyle/>
                    <a:p>
                      <a:endParaRPr lang="en-CA" sz="2400" dirty="0"/>
                    </a:p>
                  </a:txBody>
                  <a:tcPr/>
                </a:tc>
                <a:tc>
                  <a:txBody>
                    <a:bodyPr/>
                    <a:lstStyle/>
                    <a:p>
                      <a:r>
                        <a:rPr lang="en-US" sz="2000" dirty="0"/>
                        <a:t>Would Like to purchase</a:t>
                      </a:r>
                      <a:endParaRPr lang="en-CA" sz="2000" dirty="0"/>
                    </a:p>
                  </a:txBody>
                  <a:tcPr/>
                </a:tc>
                <a:tc>
                  <a:txBody>
                    <a:bodyPr/>
                    <a:lstStyle/>
                    <a:p>
                      <a:r>
                        <a:rPr lang="en-US" sz="2000" dirty="0"/>
                        <a:t>Will most likely purchase</a:t>
                      </a:r>
                      <a:endParaRPr lang="en-CA"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Would Like to purchase</a:t>
                      </a:r>
                      <a:endParaRPr lang="en-CA"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Will most likely purchase</a:t>
                      </a:r>
                      <a:endParaRPr lang="en-CA" sz="2000" dirty="0"/>
                    </a:p>
                  </a:txBody>
                  <a:tcPr/>
                </a:tc>
                <a:extLst>
                  <a:ext uri="{0D108BD9-81ED-4DB2-BD59-A6C34878D82A}">
                    <a16:rowId xmlns:a16="http://schemas.microsoft.com/office/drawing/2014/main" val="4047460644"/>
                  </a:ext>
                </a:extLst>
              </a:tr>
              <a:tr h="370840">
                <a:tc>
                  <a:txBody>
                    <a:bodyPr/>
                    <a:lstStyle/>
                    <a:p>
                      <a:r>
                        <a:rPr lang="en-US" sz="2000" dirty="0"/>
                        <a:t>Strongly Agree</a:t>
                      </a:r>
                    </a:p>
                  </a:txBody>
                  <a:tcPr/>
                </a:tc>
                <a:tc>
                  <a:txBody>
                    <a:bodyPr/>
                    <a:lstStyle/>
                    <a:p>
                      <a:pPr algn="ctr"/>
                      <a:r>
                        <a:rPr lang="en-US" sz="2000" dirty="0"/>
                        <a:t>25%</a:t>
                      </a:r>
                      <a:endParaRPr lang="en-CA" sz="2000" dirty="0"/>
                    </a:p>
                  </a:txBody>
                  <a:tcPr anchor="ctr"/>
                </a:tc>
                <a:tc>
                  <a:txBody>
                    <a:bodyPr/>
                    <a:lstStyle/>
                    <a:p>
                      <a:pPr algn="ctr"/>
                      <a:r>
                        <a:rPr lang="en-US" sz="2000" dirty="0"/>
                        <a:t>15%</a:t>
                      </a:r>
                      <a:endParaRPr lang="en-CA" sz="2000" dirty="0"/>
                    </a:p>
                  </a:txBody>
                  <a:tcPr anchor="ctr"/>
                </a:tc>
                <a:tc>
                  <a:txBody>
                    <a:bodyPr/>
                    <a:lstStyle/>
                    <a:p>
                      <a:pPr algn="ctr"/>
                      <a:r>
                        <a:rPr lang="en-US" sz="2000" dirty="0"/>
                        <a:t>30%</a:t>
                      </a:r>
                      <a:endParaRPr lang="en-CA" sz="2000" dirty="0"/>
                    </a:p>
                  </a:txBody>
                  <a:tcPr anchor="ctr"/>
                </a:tc>
                <a:tc>
                  <a:txBody>
                    <a:bodyPr/>
                    <a:lstStyle/>
                    <a:p>
                      <a:pPr algn="ctr"/>
                      <a:r>
                        <a:rPr lang="en-US" sz="2000" dirty="0"/>
                        <a:t>23%</a:t>
                      </a:r>
                      <a:endParaRPr lang="en-CA" sz="2000" dirty="0"/>
                    </a:p>
                  </a:txBody>
                  <a:tcPr anchor="ctr"/>
                </a:tc>
                <a:extLst>
                  <a:ext uri="{0D108BD9-81ED-4DB2-BD59-A6C34878D82A}">
                    <a16:rowId xmlns:a16="http://schemas.microsoft.com/office/drawing/2014/main" val="2413699037"/>
                  </a:ext>
                </a:extLst>
              </a:tr>
              <a:tr h="370840">
                <a:tc>
                  <a:txBody>
                    <a:bodyPr/>
                    <a:lstStyle/>
                    <a:p>
                      <a:r>
                        <a:rPr lang="en-US" sz="2000" dirty="0"/>
                        <a:t>Agree</a:t>
                      </a:r>
                    </a:p>
                  </a:txBody>
                  <a:tcPr/>
                </a:tc>
                <a:tc>
                  <a:txBody>
                    <a:bodyPr/>
                    <a:lstStyle/>
                    <a:p>
                      <a:pPr algn="ctr"/>
                      <a:r>
                        <a:rPr lang="en-US" sz="2000" dirty="0"/>
                        <a:t>33%</a:t>
                      </a:r>
                      <a:endParaRPr lang="en-CA" sz="2000" dirty="0"/>
                    </a:p>
                  </a:txBody>
                  <a:tcPr anchor="ctr"/>
                </a:tc>
                <a:tc>
                  <a:txBody>
                    <a:bodyPr/>
                    <a:lstStyle/>
                    <a:p>
                      <a:pPr algn="ctr"/>
                      <a:r>
                        <a:rPr lang="en-US" sz="2000" dirty="0"/>
                        <a:t>24%</a:t>
                      </a:r>
                      <a:endParaRPr lang="en-CA" sz="2000" dirty="0"/>
                    </a:p>
                  </a:txBody>
                  <a:tcPr anchor="ctr"/>
                </a:tc>
                <a:tc>
                  <a:txBody>
                    <a:bodyPr/>
                    <a:lstStyle/>
                    <a:p>
                      <a:pPr algn="ctr"/>
                      <a:r>
                        <a:rPr lang="en-US" sz="2000" dirty="0"/>
                        <a:t>38%</a:t>
                      </a:r>
                      <a:endParaRPr lang="en-CA" sz="2000" dirty="0"/>
                    </a:p>
                  </a:txBody>
                  <a:tcPr anchor="ctr"/>
                </a:tc>
                <a:tc>
                  <a:txBody>
                    <a:bodyPr/>
                    <a:lstStyle/>
                    <a:p>
                      <a:pPr algn="ctr"/>
                      <a:r>
                        <a:rPr lang="en-US" sz="2000" dirty="0"/>
                        <a:t>30%</a:t>
                      </a:r>
                      <a:endParaRPr lang="en-CA" sz="2000" dirty="0"/>
                    </a:p>
                  </a:txBody>
                  <a:tcPr anchor="ctr"/>
                </a:tc>
                <a:extLst>
                  <a:ext uri="{0D108BD9-81ED-4DB2-BD59-A6C34878D82A}">
                    <a16:rowId xmlns:a16="http://schemas.microsoft.com/office/drawing/2014/main" val="3814621111"/>
                  </a:ext>
                </a:extLst>
              </a:tr>
              <a:tr h="370840">
                <a:tc>
                  <a:txBody>
                    <a:bodyPr/>
                    <a:lstStyle/>
                    <a:p>
                      <a:r>
                        <a:rPr lang="en-US" sz="2000" dirty="0"/>
                        <a:t>Disagree</a:t>
                      </a:r>
                    </a:p>
                  </a:txBody>
                  <a:tcPr/>
                </a:tc>
                <a:tc>
                  <a:txBody>
                    <a:bodyPr/>
                    <a:lstStyle/>
                    <a:p>
                      <a:pPr algn="ctr"/>
                      <a:r>
                        <a:rPr lang="en-US" sz="2000" dirty="0"/>
                        <a:t>24%</a:t>
                      </a:r>
                      <a:endParaRPr lang="en-CA" sz="2000" dirty="0"/>
                    </a:p>
                  </a:txBody>
                  <a:tcPr anchor="ctr"/>
                </a:tc>
                <a:tc>
                  <a:txBody>
                    <a:bodyPr/>
                    <a:lstStyle/>
                    <a:p>
                      <a:pPr algn="ctr"/>
                      <a:r>
                        <a:rPr lang="en-US" sz="2000" dirty="0"/>
                        <a:t>34%</a:t>
                      </a:r>
                      <a:endParaRPr lang="en-CA" sz="2000" dirty="0"/>
                    </a:p>
                  </a:txBody>
                  <a:tcPr anchor="ctr"/>
                </a:tc>
                <a:tc>
                  <a:txBody>
                    <a:bodyPr/>
                    <a:lstStyle/>
                    <a:p>
                      <a:pPr algn="ctr"/>
                      <a:r>
                        <a:rPr lang="en-US" sz="2000" dirty="0"/>
                        <a:t>18%</a:t>
                      </a:r>
                      <a:endParaRPr lang="en-CA" sz="2000" dirty="0"/>
                    </a:p>
                  </a:txBody>
                  <a:tcPr anchor="ctr"/>
                </a:tc>
                <a:tc>
                  <a:txBody>
                    <a:bodyPr/>
                    <a:lstStyle/>
                    <a:p>
                      <a:pPr algn="ctr"/>
                      <a:r>
                        <a:rPr lang="en-US" sz="2000" dirty="0"/>
                        <a:t>27%</a:t>
                      </a:r>
                      <a:endParaRPr lang="en-CA" sz="2000" dirty="0"/>
                    </a:p>
                  </a:txBody>
                  <a:tcPr anchor="ctr"/>
                </a:tc>
                <a:extLst>
                  <a:ext uri="{0D108BD9-81ED-4DB2-BD59-A6C34878D82A}">
                    <a16:rowId xmlns:a16="http://schemas.microsoft.com/office/drawing/2014/main" val="2878086094"/>
                  </a:ext>
                </a:extLst>
              </a:tr>
              <a:tr h="370840">
                <a:tc>
                  <a:txBody>
                    <a:bodyPr/>
                    <a:lstStyle/>
                    <a:p>
                      <a:r>
                        <a:rPr lang="en-US" sz="2000" dirty="0"/>
                        <a:t>Strongly Disagree</a:t>
                      </a:r>
                    </a:p>
                  </a:txBody>
                  <a:tcPr/>
                </a:tc>
                <a:tc>
                  <a:txBody>
                    <a:bodyPr/>
                    <a:lstStyle/>
                    <a:p>
                      <a:pPr algn="ctr"/>
                      <a:r>
                        <a:rPr lang="en-US" sz="2000" dirty="0"/>
                        <a:t>17%</a:t>
                      </a:r>
                      <a:endParaRPr lang="en-CA" sz="2000" dirty="0"/>
                    </a:p>
                  </a:txBody>
                  <a:tcPr anchor="ctr"/>
                </a:tc>
                <a:tc>
                  <a:txBody>
                    <a:bodyPr/>
                    <a:lstStyle/>
                    <a:p>
                      <a:pPr algn="ctr"/>
                      <a:r>
                        <a:rPr lang="en-US" sz="2000" dirty="0"/>
                        <a:t>27%</a:t>
                      </a:r>
                      <a:endParaRPr lang="en-CA" sz="2000" dirty="0"/>
                    </a:p>
                  </a:txBody>
                  <a:tcPr anchor="ctr"/>
                </a:tc>
                <a:tc>
                  <a:txBody>
                    <a:bodyPr/>
                    <a:lstStyle/>
                    <a:p>
                      <a:pPr algn="ctr"/>
                      <a:r>
                        <a:rPr lang="en-US" sz="2000" dirty="0"/>
                        <a:t>14%</a:t>
                      </a:r>
                      <a:endParaRPr lang="en-CA" sz="2000" dirty="0"/>
                    </a:p>
                  </a:txBody>
                  <a:tcPr anchor="ctr"/>
                </a:tc>
                <a:tc>
                  <a:txBody>
                    <a:bodyPr/>
                    <a:lstStyle/>
                    <a:p>
                      <a:pPr algn="ctr"/>
                      <a:r>
                        <a:rPr lang="en-US" sz="2000" dirty="0"/>
                        <a:t>20%</a:t>
                      </a:r>
                      <a:endParaRPr lang="en-CA" sz="2000" dirty="0"/>
                    </a:p>
                  </a:txBody>
                  <a:tcPr anchor="ctr"/>
                </a:tc>
                <a:extLst>
                  <a:ext uri="{0D108BD9-81ED-4DB2-BD59-A6C34878D82A}">
                    <a16:rowId xmlns:a16="http://schemas.microsoft.com/office/drawing/2014/main" val="1271333322"/>
                  </a:ext>
                </a:extLst>
              </a:tr>
            </a:tbl>
          </a:graphicData>
        </a:graphic>
      </p:graphicFrame>
      <p:sp>
        <p:nvSpPr>
          <p:cNvPr id="3" name="TextBox 2">
            <a:extLst>
              <a:ext uri="{FF2B5EF4-FFF2-40B4-BE49-F238E27FC236}">
                <a16:creationId xmlns:a16="http://schemas.microsoft.com/office/drawing/2014/main" id="{68D359C2-8E1F-4142-62C5-27A2E4DC996D}"/>
              </a:ext>
            </a:extLst>
          </p:cNvPr>
          <p:cNvSpPr txBox="1"/>
          <p:nvPr/>
        </p:nvSpPr>
        <p:spPr>
          <a:xfrm>
            <a:off x="8667346" y="6488668"/>
            <a:ext cx="3210128" cy="369332"/>
          </a:xfrm>
          <a:prstGeom prst="rect">
            <a:avLst/>
          </a:prstGeom>
          <a:noFill/>
        </p:spPr>
        <p:txBody>
          <a:bodyPr wrap="square">
            <a:spAutoFit/>
          </a:bodyPr>
          <a:lstStyle/>
          <a:p>
            <a:r>
              <a:rPr lang="en-US" dirty="0">
                <a:solidFill>
                  <a:srgbClr val="010205"/>
                </a:solidFill>
                <a:latin typeface="Arial" panose="020B0604020202020204" pitchFamily="34" charset="0"/>
              </a:rPr>
              <a:t>Note: Unweighted results</a:t>
            </a:r>
            <a:endParaRPr lang="en-CA" dirty="0"/>
          </a:p>
        </p:txBody>
      </p:sp>
      <p:graphicFrame>
        <p:nvGraphicFramePr>
          <p:cNvPr id="4" name="Table 3">
            <a:extLst>
              <a:ext uri="{FF2B5EF4-FFF2-40B4-BE49-F238E27FC236}">
                <a16:creationId xmlns:a16="http://schemas.microsoft.com/office/drawing/2014/main" id="{C9E0774D-4096-3E7F-DCE7-08D71FEBE8ED}"/>
              </a:ext>
            </a:extLst>
          </p:cNvPr>
          <p:cNvGraphicFramePr>
            <a:graphicFrameLocks/>
          </p:cNvGraphicFramePr>
          <p:nvPr>
            <p:extLst>
              <p:ext uri="{D42A27DB-BD31-4B8C-83A1-F6EECF244321}">
                <p14:modId xmlns:p14="http://schemas.microsoft.com/office/powerpoint/2010/main" val="2527144499"/>
              </p:ext>
            </p:extLst>
          </p:nvPr>
        </p:nvGraphicFramePr>
        <p:xfrm>
          <a:off x="5760720" y="1489269"/>
          <a:ext cx="5769176" cy="1584960"/>
        </p:xfrm>
        <a:graphic>
          <a:graphicData uri="http://schemas.openxmlformats.org/drawingml/2006/table">
            <a:tbl>
              <a:tblPr firstRow="1" bandRow="1">
                <a:tableStyleId>{E8B1032C-EA38-4F05-BA0D-38AFFFC7BED3}</a:tableStyleId>
              </a:tblPr>
              <a:tblGrid>
                <a:gridCol w="4164456">
                  <a:extLst>
                    <a:ext uri="{9D8B030D-6E8A-4147-A177-3AD203B41FA5}">
                      <a16:colId xmlns:a16="http://schemas.microsoft.com/office/drawing/2014/main" val="3529814801"/>
                    </a:ext>
                  </a:extLst>
                </a:gridCol>
                <a:gridCol w="1604720">
                  <a:extLst>
                    <a:ext uri="{9D8B030D-6E8A-4147-A177-3AD203B41FA5}">
                      <a16:colId xmlns:a16="http://schemas.microsoft.com/office/drawing/2014/main" val="3907124772"/>
                    </a:ext>
                  </a:extLst>
                </a:gridCol>
              </a:tblGrid>
              <a:tr h="0">
                <a:tc gridSpan="2">
                  <a:txBody>
                    <a:bodyPr/>
                    <a:lstStyle/>
                    <a:p>
                      <a:r>
                        <a:rPr lang="en-US" sz="2000" dirty="0"/>
                        <a:t>What are your housing plans in the next 12 months?</a:t>
                      </a:r>
                      <a:endParaRPr lang="en-CA" sz="2000" dirty="0"/>
                    </a:p>
                  </a:txBody>
                  <a:tcPr/>
                </a:tc>
                <a:tc hMerge="1">
                  <a:txBody>
                    <a:bodyPr/>
                    <a:lstStyle/>
                    <a:p>
                      <a:endParaRPr lang="en-CA" sz="2400" dirty="0"/>
                    </a:p>
                  </a:txBody>
                  <a:tcPr/>
                </a:tc>
                <a:extLst>
                  <a:ext uri="{0D108BD9-81ED-4DB2-BD59-A6C34878D82A}">
                    <a16:rowId xmlns:a16="http://schemas.microsoft.com/office/drawing/2014/main" val="827010917"/>
                  </a:ext>
                </a:extLst>
              </a:tr>
              <a:tr h="370840">
                <a:tc>
                  <a:txBody>
                    <a:bodyPr/>
                    <a:lstStyle/>
                    <a:p>
                      <a:r>
                        <a:rPr lang="en-US" sz="2000" dirty="0"/>
                        <a:t>Purchase a home or condominium</a:t>
                      </a:r>
                    </a:p>
                  </a:txBody>
                  <a:tcPr/>
                </a:tc>
                <a:tc>
                  <a:txBody>
                    <a:bodyPr/>
                    <a:lstStyle/>
                    <a:p>
                      <a:pPr algn="ctr"/>
                      <a:r>
                        <a:rPr lang="en-US" sz="2000" dirty="0"/>
                        <a:t>20%</a:t>
                      </a:r>
                      <a:endParaRPr lang="en-CA" sz="2000" dirty="0"/>
                    </a:p>
                  </a:txBody>
                  <a:tcPr anchor="ctr"/>
                </a:tc>
                <a:extLst>
                  <a:ext uri="{0D108BD9-81ED-4DB2-BD59-A6C34878D82A}">
                    <a16:rowId xmlns:a16="http://schemas.microsoft.com/office/drawing/2014/main" val="2413699037"/>
                  </a:ext>
                </a:extLst>
              </a:tr>
              <a:tr h="370840">
                <a:tc>
                  <a:txBody>
                    <a:bodyPr/>
                    <a:lstStyle/>
                    <a:p>
                      <a:r>
                        <a:rPr lang="en-US" sz="2000" dirty="0"/>
                        <a:t>Stay where you are</a:t>
                      </a:r>
                    </a:p>
                  </a:txBody>
                  <a:tcPr/>
                </a:tc>
                <a:tc>
                  <a:txBody>
                    <a:bodyPr/>
                    <a:lstStyle/>
                    <a:p>
                      <a:pPr algn="ctr"/>
                      <a:r>
                        <a:rPr lang="en-US" sz="2000" dirty="0"/>
                        <a:t>59%</a:t>
                      </a:r>
                      <a:endParaRPr lang="en-CA" sz="2000" dirty="0"/>
                    </a:p>
                  </a:txBody>
                  <a:tcPr anchor="ctr"/>
                </a:tc>
                <a:extLst>
                  <a:ext uri="{0D108BD9-81ED-4DB2-BD59-A6C34878D82A}">
                    <a16:rowId xmlns:a16="http://schemas.microsoft.com/office/drawing/2014/main" val="3814621111"/>
                  </a:ext>
                </a:extLst>
              </a:tr>
              <a:tr h="370840">
                <a:tc>
                  <a:txBody>
                    <a:bodyPr/>
                    <a:lstStyle/>
                    <a:p>
                      <a:r>
                        <a:rPr lang="en-US" sz="2000" dirty="0"/>
                        <a:t>Move to a new rental unit</a:t>
                      </a:r>
                    </a:p>
                  </a:txBody>
                  <a:tcPr/>
                </a:tc>
                <a:tc>
                  <a:txBody>
                    <a:bodyPr/>
                    <a:lstStyle/>
                    <a:p>
                      <a:pPr algn="ctr"/>
                      <a:r>
                        <a:rPr lang="en-US" sz="2000" dirty="0"/>
                        <a:t>21%</a:t>
                      </a:r>
                      <a:endParaRPr lang="en-CA" sz="2000" dirty="0"/>
                    </a:p>
                  </a:txBody>
                  <a:tcPr anchor="ctr"/>
                </a:tc>
                <a:extLst>
                  <a:ext uri="{0D108BD9-81ED-4DB2-BD59-A6C34878D82A}">
                    <a16:rowId xmlns:a16="http://schemas.microsoft.com/office/drawing/2014/main" val="2878086094"/>
                  </a:ext>
                </a:extLst>
              </a:tr>
            </a:tbl>
          </a:graphicData>
        </a:graphic>
      </p:graphicFrame>
      <p:sp>
        <p:nvSpPr>
          <p:cNvPr id="5" name="Title 1">
            <a:extLst>
              <a:ext uri="{FF2B5EF4-FFF2-40B4-BE49-F238E27FC236}">
                <a16:creationId xmlns:a16="http://schemas.microsoft.com/office/drawing/2014/main" id="{6C2ABE68-EED4-A592-CE8B-188D4D760BE7}"/>
              </a:ext>
            </a:extLst>
          </p:cNvPr>
          <p:cNvSpPr txBox="1">
            <a:spLocks/>
          </p:cNvSpPr>
          <p:nvPr/>
        </p:nvSpPr>
        <p:spPr>
          <a:xfrm>
            <a:off x="662104" y="1180953"/>
            <a:ext cx="4950906" cy="22015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These five questions were combined into a single index , called the ‘purchase intent index’ to compare to other questions. The index measures renters' interest in purchasing a home.</a:t>
            </a:r>
            <a:endParaRPr lang="en-CA" sz="2400" dirty="0"/>
          </a:p>
        </p:txBody>
      </p:sp>
    </p:spTree>
    <p:extLst>
      <p:ext uri="{BB962C8B-B14F-4D97-AF65-F5344CB8AC3E}">
        <p14:creationId xmlns:p14="http://schemas.microsoft.com/office/powerpoint/2010/main" val="196001872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